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88" r:id="rId5"/>
    <p:sldId id="262" r:id="rId6"/>
    <p:sldId id="283" r:id="rId7"/>
    <p:sldId id="285" r:id="rId8"/>
    <p:sldId id="292" r:id="rId9"/>
    <p:sldId id="293" r:id="rId10"/>
    <p:sldId id="294" r:id="rId11"/>
    <p:sldId id="295" r:id="rId12"/>
    <p:sldId id="296" r:id="rId13"/>
    <p:sldId id="290" r:id="rId14"/>
    <p:sldId id="297" r:id="rId15"/>
    <p:sldId id="291" r:id="rId16"/>
    <p:sldId id="298" r:id="rId17"/>
    <p:sldId id="274" r:id="rId18"/>
    <p:sldId id="260"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6" autoAdjust="0"/>
    <p:restoredTop sz="94660"/>
  </p:normalViewPr>
  <p:slideViewPr>
    <p:cSldViewPr snapToGrid="0">
      <p:cViewPr varScale="1">
        <p:scale>
          <a:sx n="67" d="100"/>
          <a:sy n="67" d="100"/>
        </p:scale>
        <p:origin x="4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94378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243311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4794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229546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822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231324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56317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70015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9347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7016B-494C-49FF-8288-516D7620D90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167762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7016B-494C-49FF-8288-516D7620D908}"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401211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77016B-494C-49FF-8288-516D7620D908}"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145066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7016B-494C-49FF-8288-516D7620D908}"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409203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7016B-494C-49FF-8288-516D7620D908}"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3687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77016B-494C-49FF-8288-516D7620D908}"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261E-2EDB-475F-BA4A-E78547DF61D6}" type="slidenum">
              <a:rPr lang="en-US" smtClean="0"/>
              <a:t>‹#›</a:t>
            </a:fld>
            <a:endParaRPr lang="en-US"/>
          </a:p>
        </p:txBody>
      </p:sp>
    </p:spTree>
    <p:extLst>
      <p:ext uri="{BB962C8B-B14F-4D97-AF65-F5344CB8AC3E}">
        <p14:creationId xmlns:p14="http://schemas.microsoft.com/office/powerpoint/2010/main" val="41659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261E-2EDB-475F-BA4A-E78547DF61D6}" type="slidenum">
              <a:rPr lang="en-US" smtClean="0"/>
              <a:t>‹#›</a:t>
            </a:fld>
            <a:endParaRPr lang="en-US"/>
          </a:p>
        </p:txBody>
      </p:sp>
      <p:sp>
        <p:nvSpPr>
          <p:cNvPr id="5" name="Date Placeholder 4"/>
          <p:cNvSpPr>
            <a:spLocks noGrp="1"/>
          </p:cNvSpPr>
          <p:nvPr>
            <p:ph type="dt" sz="half" idx="10"/>
          </p:nvPr>
        </p:nvSpPr>
        <p:spPr/>
        <p:txBody>
          <a:bodyPr/>
          <a:lstStyle/>
          <a:p>
            <a:fld id="{8577016B-494C-49FF-8288-516D7620D908}" type="datetimeFigureOut">
              <a:rPr lang="en-US" smtClean="0"/>
              <a:t>9/28/2021</a:t>
            </a:fld>
            <a:endParaRPr lang="en-US"/>
          </a:p>
        </p:txBody>
      </p:sp>
    </p:spTree>
    <p:extLst>
      <p:ext uri="{BB962C8B-B14F-4D97-AF65-F5344CB8AC3E}">
        <p14:creationId xmlns:p14="http://schemas.microsoft.com/office/powerpoint/2010/main" val="85222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77016B-494C-49FF-8288-516D7620D908}" type="datetimeFigureOut">
              <a:rPr lang="en-US" smtClean="0"/>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BA261E-2EDB-475F-BA4A-E78547DF61D6}" type="slidenum">
              <a:rPr lang="en-US" smtClean="0"/>
              <a:t>‹#›</a:t>
            </a:fld>
            <a:endParaRPr lang="en-US"/>
          </a:p>
        </p:txBody>
      </p:sp>
    </p:spTree>
    <p:extLst>
      <p:ext uri="{BB962C8B-B14F-4D97-AF65-F5344CB8AC3E}">
        <p14:creationId xmlns:p14="http://schemas.microsoft.com/office/powerpoint/2010/main" val="36564180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wilsonmccoylaw.com" TargetMode="External"/><Relationship Id="rId2" Type="http://schemas.openxmlformats.org/officeDocument/2006/relationships/hyperlink" Target="http://www.wilsonmccoylaw.com/" TargetMode="Externa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mailto:tcraft@FBPla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3CCE-DB9E-48C8-9CB8-9DD9E80D14A6}"/>
              </a:ext>
            </a:extLst>
          </p:cNvPr>
          <p:cNvSpPr>
            <a:spLocks noGrp="1"/>
          </p:cNvSpPr>
          <p:nvPr>
            <p:ph type="ctrTitle"/>
          </p:nvPr>
        </p:nvSpPr>
        <p:spPr>
          <a:xfrm>
            <a:off x="735496" y="2249892"/>
            <a:ext cx="8875643" cy="1081124"/>
          </a:xfrm>
        </p:spPr>
        <p:txBody>
          <a:bodyPr/>
          <a:lstStyle/>
          <a:p>
            <a:r>
              <a:rPr lang="en-US" dirty="0"/>
              <a:t>Fringe Benefit Plans, Inc. </a:t>
            </a:r>
          </a:p>
        </p:txBody>
      </p:sp>
      <p:sp>
        <p:nvSpPr>
          <p:cNvPr id="3" name="Subtitle 2">
            <a:extLst>
              <a:ext uri="{FF2B5EF4-FFF2-40B4-BE49-F238E27FC236}">
                <a16:creationId xmlns:a16="http://schemas.microsoft.com/office/drawing/2014/main" id="{D074A82F-35AB-47A9-A367-3B854676A719}"/>
              </a:ext>
            </a:extLst>
          </p:cNvPr>
          <p:cNvSpPr>
            <a:spLocks noGrp="1"/>
          </p:cNvSpPr>
          <p:nvPr>
            <p:ph type="subTitle" idx="1"/>
          </p:nvPr>
        </p:nvSpPr>
        <p:spPr>
          <a:xfrm>
            <a:off x="965798" y="3377072"/>
            <a:ext cx="8750116" cy="1170866"/>
          </a:xfrm>
        </p:spPr>
        <p:txBody>
          <a:bodyPr>
            <a:normAutofit/>
          </a:bodyPr>
          <a:lstStyle/>
          <a:p>
            <a:pPr algn="ctr"/>
            <a:r>
              <a:rPr lang="en-US" sz="2800" i="1" dirty="0"/>
              <a:t>Legal Update: Staffing During Mandate Mania</a:t>
            </a:r>
          </a:p>
          <a:p>
            <a:endParaRPr lang="en-US" sz="2800" dirty="0"/>
          </a:p>
        </p:txBody>
      </p:sp>
      <p:pic>
        <p:nvPicPr>
          <p:cNvPr id="4" name="Picture 3">
            <a:extLst>
              <a:ext uri="{FF2B5EF4-FFF2-40B4-BE49-F238E27FC236}">
                <a16:creationId xmlns:a16="http://schemas.microsoft.com/office/drawing/2014/main" id="{EDAF42BC-20D5-4609-A9D5-45AB29FD0575}"/>
              </a:ext>
            </a:extLst>
          </p:cNvPr>
          <p:cNvPicPr>
            <a:picLocks noChangeAspect="1"/>
          </p:cNvPicPr>
          <p:nvPr/>
        </p:nvPicPr>
        <p:blipFill>
          <a:blip r:embed="rId2"/>
          <a:stretch>
            <a:fillRect/>
          </a:stretch>
        </p:blipFill>
        <p:spPr>
          <a:xfrm>
            <a:off x="3758787" y="563897"/>
            <a:ext cx="2954587" cy="1909672"/>
          </a:xfrm>
          <a:prstGeom prst="rect">
            <a:avLst/>
          </a:prstGeom>
        </p:spPr>
      </p:pic>
      <p:pic>
        <p:nvPicPr>
          <p:cNvPr id="9" name="Picture 8" descr="A picture containing drawing, shirt&#10;&#10;Description automatically generated">
            <a:extLst>
              <a:ext uri="{FF2B5EF4-FFF2-40B4-BE49-F238E27FC236}">
                <a16:creationId xmlns:a16="http://schemas.microsoft.com/office/drawing/2014/main" id="{987FA19D-F36F-4D13-8DFD-E693B31E9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780" y="3548754"/>
            <a:ext cx="3770266" cy="2745349"/>
          </a:xfrm>
          <a:prstGeom prst="rect">
            <a:avLst/>
          </a:prstGeom>
        </p:spPr>
      </p:pic>
      <p:sp>
        <p:nvSpPr>
          <p:cNvPr id="10" name="Rectangle 9">
            <a:extLst>
              <a:ext uri="{FF2B5EF4-FFF2-40B4-BE49-F238E27FC236}">
                <a16:creationId xmlns:a16="http://schemas.microsoft.com/office/drawing/2014/main" id="{98E26357-8638-4F33-9B46-139513CB8BA0}"/>
              </a:ext>
            </a:extLst>
          </p:cNvPr>
          <p:cNvSpPr/>
          <p:nvPr/>
        </p:nvSpPr>
        <p:spPr>
          <a:xfrm>
            <a:off x="2733675" y="5876020"/>
            <a:ext cx="5098831" cy="646331"/>
          </a:xfrm>
          <a:prstGeom prst="rect">
            <a:avLst/>
          </a:prstGeom>
        </p:spPr>
        <p:txBody>
          <a:bodyPr wrap="square">
            <a:spAutoFit/>
          </a:bodyPr>
          <a:lstStyle/>
          <a:p>
            <a:pPr algn="ctr"/>
            <a:r>
              <a:rPr lang="en-US" dirty="0"/>
              <a:t>Presented by Attorney</a:t>
            </a:r>
          </a:p>
          <a:p>
            <a:pPr algn="ctr"/>
            <a:r>
              <a:rPr lang="en-US" dirty="0"/>
              <a:t>Nathan A. McCoy</a:t>
            </a:r>
          </a:p>
        </p:txBody>
      </p:sp>
    </p:spTree>
    <p:extLst>
      <p:ext uri="{BB962C8B-B14F-4D97-AF65-F5344CB8AC3E}">
        <p14:creationId xmlns:p14="http://schemas.microsoft.com/office/powerpoint/2010/main" val="24320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268E-7C4F-424B-8E6E-28F70B9AECE4}"/>
              </a:ext>
            </a:extLst>
          </p:cNvPr>
          <p:cNvSpPr>
            <a:spLocks noGrp="1"/>
          </p:cNvSpPr>
          <p:nvPr>
            <p:ph type="title"/>
          </p:nvPr>
        </p:nvSpPr>
        <p:spPr>
          <a:xfrm>
            <a:off x="677334" y="609600"/>
            <a:ext cx="8596668" cy="771525"/>
          </a:xfrm>
        </p:spPr>
        <p:txBody>
          <a:bodyPr/>
          <a:lstStyle/>
          <a:p>
            <a:r>
              <a:rPr lang="en-US" dirty="0"/>
              <a:t>POP FAQs</a:t>
            </a:r>
          </a:p>
        </p:txBody>
      </p:sp>
      <p:sp>
        <p:nvSpPr>
          <p:cNvPr id="3" name="Content Placeholder 2">
            <a:extLst>
              <a:ext uri="{FF2B5EF4-FFF2-40B4-BE49-F238E27FC236}">
                <a16:creationId xmlns:a16="http://schemas.microsoft.com/office/drawing/2014/main" id="{06FCC115-8B95-472E-8550-ACD3D3B3C3BD}"/>
              </a:ext>
            </a:extLst>
          </p:cNvPr>
          <p:cNvSpPr>
            <a:spLocks noGrp="1"/>
          </p:cNvSpPr>
          <p:nvPr>
            <p:ph idx="1"/>
          </p:nvPr>
        </p:nvSpPr>
        <p:spPr>
          <a:xfrm>
            <a:off x="677334" y="1619251"/>
            <a:ext cx="8596668" cy="4886324"/>
          </a:xfrm>
        </p:spPr>
        <p:txBody>
          <a:bodyPr>
            <a:normAutofit fontScale="92500" lnSpcReduction="20000"/>
          </a:bodyPr>
          <a:lstStyle/>
          <a:p>
            <a:pPr algn="l"/>
            <a:r>
              <a:rPr lang="en-US" b="1" i="0" dirty="0">
                <a:solidFill>
                  <a:srgbClr val="000000"/>
                </a:solidFill>
                <a:effectLst/>
                <a:latin typeface="Gotham A"/>
              </a:rPr>
              <a:t>Q:  Under the proposed “vaccinate or test” requirement for companies with 100 or more employees, can employers adopt a stricter approach and mandate COVID-19 vaccinations </a:t>
            </a:r>
            <a:r>
              <a:rPr lang="en-US" b="1" i="1" dirty="0">
                <a:solidFill>
                  <a:srgbClr val="000000"/>
                </a:solidFill>
                <a:effectLst/>
                <a:latin typeface="Gotham A"/>
              </a:rPr>
              <a:t>without</a:t>
            </a:r>
            <a:r>
              <a:rPr lang="en-US" b="1" i="0" dirty="0">
                <a:solidFill>
                  <a:srgbClr val="000000"/>
                </a:solidFill>
                <a:effectLst/>
                <a:latin typeface="Gotham A"/>
              </a:rPr>
              <a:t> a testing option?</a:t>
            </a:r>
            <a:endParaRPr lang="en-US" b="0" i="0" dirty="0">
              <a:solidFill>
                <a:srgbClr val="000000"/>
              </a:solidFill>
              <a:effectLst/>
              <a:latin typeface="Gotham A"/>
            </a:endParaRPr>
          </a:p>
          <a:p>
            <a:pPr algn="l"/>
            <a:r>
              <a:rPr lang="en-US" b="0" i="0" dirty="0">
                <a:solidFill>
                  <a:srgbClr val="000000"/>
                </a:solidFill>
                <a:effectLst/>
                <a:latin typeface="Gotham A"/>
              </a:rPr>
              <a:t>A:  Yes, the federal OSHA Emergency Temporary Rule (ETS) will be the legal floor. Private employers can always implement stricter COVID-19 protocols (i.e., vaccination alone) than what is minimally required, subject to applicable state law limits. However, testing as an alternative to vaccination could be a potential disability or religious accommodation.</a:t>
            </a:r>
          </a:p>
          <a:p>
            <a:pPr algn="l"/>
            <a:r>
              <a:rPr lang="en-US" b="1" i="0" dirty="0">
                <a:solidFill>
                  <a:srgbClr val="000000"/>
                </a:solidFill>
                <a:effectLst/>
                <a:latin typeface="Gotham A"/>
              </a:rPr>
              <a:t>Q:  What about vaccination exceptions for disability and religious accommodations?</a:t>
            </a:r>
            <a:endParaRPr lang="en-US" b="0" i="0" dirty="0">
              <a:solidFill>
                <a:srgbClr val="000000"/>
              </a:solidFill>
              <a:effectLst/>
              <a:latin typeface="Gotham A"/>
            </a:endParaRPr>
          </a:p>
          <a:p>
            <a:pPr algn="l"/>
            <a:r>
              <a:rPr lang="en-US" b="0" i="0" dirty="0">
                <a:solidFill>
                  <a:srgbClr val="000000"/>
                </a:solidFill>
                <a:effectLst/>
                <a:latin typeface="Gotham A"/>
              </a:rPr>
              <a:t>A:  These statutory exceptions still apply.  Under the Americans With Disabilities Act (ADA) and Title VII, there are legal limits, such that a proposed accommodation can be denied when it would impose an “undue hardship” on the employer or a significant risk of substantial harm to the health or safety of the employee, the employee’s co-workers, customers or others that cannot be eliminated or sufficiently reduced by reasonable accommodation. Further, the undue hardship test under Title VII for religion is different (and lesser) than the test under the ADA — i.e., triggered when an employer is forced to undertake “more than a </a:t>
            </a:r>
            <a:r>
              <a:rPr lang="en-US" b="0" i="1" dirty="0">
                <a:solidFill>
                  <a:srgbClr val="000000"/>
                </a:solidFill>
                <a:effectLst/>
                <a:latin typeface="Gotham A"/>
              </a:rPr>
              <a:t>de minimis</a:t>
            </a:r>
            <a:r>
              <a:rPr lang="en-US" b="0" i="0" dirty="0">
                <a:solidFill>
                  <a:srgbClr val="000000"/>
                </a:solidFill>
                <a:effectLst/>
                <a:latin typeface="Gotham A"/>
              </a:rPr>
              <a:t> cost.” This can potentially include economic costs (such as lost business or hiring additional employees) and non-economic costs (such as compromising the integrity of a seniority system, increasing safety risks, or increasing the risk of legal liability from employees, customers and others).  Tread carefully.</a:t>
            </a:r>
          </a:p>
          <a:p>
            <a:endParaRPr lang="en-US" dirty="0"/>
          </a:p>
        </p:txBody>
      </p:sp>
    </p:spTree>
    <p:extLst>
      <p:ext uri="{BB962C8B-B14F-4D97-AF65-F5344CB8AC3E}">
        <p14:creationId xmlns:p14="http://schemas.microsoft.com/office/powerpoint/2010/main" val="291190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00F4-C705-46B0-AD6B-74C21699BF37}"/>
              </a:ext>
            </a:extLst>
          </p:cNvPr>
          <p:cNvSpPr>
            <a:spLocks noGrp="1"/>
          </p:cNvSpPr>
          <p:nvPr>
            <p:ph type="title"/>
          </p:nvPr>
        </p:nvSpPr>
        <p:spPr>
          <a:xfrm>
            <a:off x="677334" y="609600"/>
            <a:ext cx="8596668" cy="714375"/>
          </a:xfrm>
        </p:spPr>
        <p:txBody>
          <a:bodyPr/>
          <a:lstStyle/>
          <a:p>
            <a:r>
              <a:rPr lang="en-US" dirty="0"/>
              <a:t>POP FAQs (continued)</a:t>
            </a:r>
          </a:p>
        </p:txBody>
      </p:sp>
      <p:sp>
        <p:nvSpPr>
          <p:cNvPr id="3" name="Content Placeholder 2">
            <a:extLst>
              <a:ext uri="{FF2B5EF4-FFF2-40B4-BE49-F238E27FC236}">
                <a16:creationId xmlns:a16="http://schemas.microsoft.com/office/drawing/2014/main" id="{94CFE308-28D1-4C8D-806C-4FF835DF9E3A}"/>
              </a:ext>
            </a:extLst>
          </p:cNvPr>
          <p:cNvSpPr>
            <a:spLocks noGrp="1"/>
          </p:cNvSpPr>
          <p:nvPr>
            <p:ph idx="1"/>
          </p:nvPr>
        </p:nvSpPr>
        <p:spPr>
          <a:xfrm>
            <a:off x="677334" y="1323975"/>
            <a:ext cx="8596668" cy="5334000"/>
          </a:xfrm>
        </p:spPr>
        <p:txBody>
          <a:bodyPr>
            <a:normAutofit/>
          </a:bodyPr>
          <a:lstStyle/>
          <a:p>
            <a:pPr algn="l"/>
            <a:r>
              <a:rPr lang="en-US" b="1" i="0" dirty="0">
                <a:solidFill>
                  <a:srgbClr val="000000"/>
                </a:solidFill>
                <a:effectLst/>
                <a:latin typeface="Gotham A"/>
              </a:rPr>
              <a:t>Q:  Will the presence of antibodies attributable to a prior diagnosis of COVID-19 give employees a “pass” on any vaccination mandate, at least for a time?</a:t>
            </a:r>
            <a:endParaRPr lang="en-US" b="0" i="0" dirty="0">
              <a:solidFill>
                <a:srgbClr val="000000"/>
              </a:solidFill>
              <a:effectLst/>
              <a:latin typeface="Gotham A"/>
            </a:endParaRPr>
          </a:p>
          <a:p>
            <a:pPr algn="l"/>
            <a:r>
              <a:rPr lang="en-US" b="0" i="0" dirty="0">
                <a:solidFill>
                  <a:srgbClr val="000000"/>
                </a:solidFill>
                <a:effectLst/>
                <a:latin typeface="Gotham A"/>
              </a:rPr>
              <a:t>A:  This would be a logical exclusion to the vaccine and testing requirements, but </a:t>
            </a:r>
            <a:r>
              <a:rPr lang="en-US" dirty="0">
                <a:solidFill>
                  <a:srgbClr val="000000"/>
                </a:solidFill>
                <a:latin typeface="Gotham A"/>
              </a:rPr>
              <a:t>there has been no indication the </a:t>
            </a:r>
            <a:r>
              <a:rPr lang="en-US" b="0" i="0" dirty="0">
                <a:solidFill>
                  <a:srgbClr val="000000"/>
                </a:solidFill>
                <a:effectLst/>
                <a:latin typeface="Gotham A"/>
              </a:rPr>
              <a:t>rules will include this exception.</a:t>
            </a:r>
          </a:p>
          <a:p>
            <a:pPr algn="l"/>
            <a:r>
              <a:rPr lang="en-US" b="1" i="0" dirty="0">
                <a:solidFill>
                  <a:srgbClr val="000000"/>
                </a:solidFill>
                <a:effectLst/>
                <a:latin typeface="Gotham A"/>
              </a:rPr>
              <a:t>Q:  Will employers be required to pay for the cost of COVID-19 testing for employees who opt for weekly testing instead of receiving the vaccine?</a:t>
            </a:r>
            <a:endParaRPr lang="en-US" b="0" i="0" dirty="0">
              <a:solidFill>
                <a:srgbClr val="000000"/>
              </a:solidFill>
              <a:effectLst/>
              <a:latin typeface="Gotham A"/>
            </a:endParaRPr>
          </a:p>
          <a:p>
            <a:pPr algn="l"/>
            <a:r>
              <a:rPr lang="en-US" b="0" i="0" dirty="0">
                <a:solidFill>
                  <a:srgbClr val="000000"/>
                </a:solidFill>
                <a:effectLst/>
                <a:latin typeface="Gotham A"/>
              </a:rPr>
              <a:t>A:  It is likely employers will be required to pay.  Currently, federal and most state benefits laws do not require employers to cover the cost of a COVID-19 test administered as part of “return to work” or other general operational programs. Federal regulations only require health plans and insurers to cover the full cost of a COVID-19 test for insured individuals if there is a medical reason to be tested (i.e., the individual has symptoms of COVID-19). Likewise, most state executive orders to date do not address who pays for testing.</a:t>
            </a:r>
          </a:p>
          <a:p>
            <a:pPr algn="l"/>
            <a:r>
              <a:rPr lang="en-US" dirty="0">
                <a:solidFill>
                  <a:srgbClr val="000000"/>
                </a:solidFill>
                <a:latin typeface="Gotham A"/>
              </a:rPr>
              <a:t>That said, </a:t>
            </a:r>
            <a:r>
              <a:rPr lang="en-US" b="0" i="0" dirty="0">
                <a:solidFill>
                  <a:srgbClr val="000000"/>
                </a:solidFill>
                <a:effectLst/>
                <a:latin typeface="Gotham A"/>
              </a:rPr>
              <a:t>EEOC ADA guidance suggests that employers must pay for mandatory COVID-19 testing as a medical examination if the testing is because of an employer’s belief that the employee poses a direct threat of substantial harm to the employee or others.</a:t>
            </a:r>
          </a:p>
          <a:p>
            <a:endParaRPr lang="en-US" dirty="0"/>
          </a:p>
        </p:txBody>
      </p:sp>
    </p:spTree>
    <p:extLst>
      <p:ext uri="{BB962C8B-B14F-4D97-AF65-F5344CB8AC3E}">
        <p14:creationId xmlns:p14="http://schemas.microsoft.com/office/powerpoint/2010/main" val="332335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A4B2-A421-49E3-954C-AB343D58DDFB}"/>
              </a:ext>
            </a:extLst>
          </p:cNvPr>
          <p:cNvSpPr>
            <a:spLocks noGrp="1"/>
          </p:cNvSpPr>
          <p:nvPr>
            <p:ph type="title"/>
          </p:nvPr>
        </p:nvSpPr>
        <p:spPr>
          <a:xfrm>
            <a:off x="677334" y="609600"/>
            <a:ext cx="8596668" cy="876300"/>
          </a:xfrm>
        </p:spPr>
        <p:txBody>
          <a:bodyPr/>
          <a:lstStyle/>
          <a:p>
            <a:r>
              <a:rPr lang="en-US" dirty="0"/>
              <a:t>POP FAQs (continued)</a:t>
            </a:r>
          </a:p>
        </p:txBody>
      </p:sp>
      <p:sp>
        <p:nvSpPr>
          <p:cNvPr id="3" name="Content Placeholder 2">
            <a:extLst>
              <a:ext uri="{FF2B5EF4-FFF2-40B4-BE49-F238E27FC236}">
                <a16:creationId xmlns:a16="http://schemas.microsoft.com/office/drawing/2014/main" id="{24F65D70-A9B5-4BF5-B2B1-5700B5807EE0}"/>
              </a:ext>
            </a:extLst>
          </p:cNvPr>
          <p:cNvSpPr>
            <a:spLocks noGrp="1"/>
          </p:cNvSpPr>
          <p:nvPr>
            <p:ph idx="1"/>
          </p:nvPr>
        </p:nvSpPr>
        <p:spPr>
          <a:xfrm>
            <a:off x="677334" y="1400175"/>
            <a:ext cx="8596668" cy="5257800"/>
          </a:xfrm>
        </p:spPr>
        <p:txBody>
          <a:bodyPr>
            <a:normAutofit fontScale="85000" lnSpcReduction="10000"/>
          </a:bodyPr>
          <a:lstStyle/>
          <a:p>
            <a:pPr algn="l"/>
            <a:r>
              <a:rPr lang="en-US" b="1" i="0" dirty="0">
                <a:solidFill>
                  <a:srgbClr val="000000"/>
                </a:solidFill>
                <a:effectLst/>
                <a:latin typeface="Gotham A"/>
              </a:rPr>
              <a:t>Q:  Can employers still provide incentives to employees to receive the COVID-19 vaccine?</a:t>
            </a:r>
            <a:endParaRPr lang="en-US" b="0" i="0" dirty="0">
              <a:solidFill>
                <a:srgbClr val="000000"/>
              </a:solidFill>
              <a:effectLst/>
              <a:latin typeface="Gotham A"/>
            </a:endParaRPr>
          </a:p>
          <a:p>
            <a:pPr algn="l"/>
            <a:r>
              <a:rPr lang="en-US" b="0" i="0" dirty="0">
                <a:solidFill>
                  <a:srgbClr val="000000"/>
                </a:solidFill>
                <a:effectLst/>
                <a:latin typeface="Gotham A"/>
              </a:rPr>
              <a:t>A:  Yes. As the </a:t>
            </a:r>
            <a:r>
              <a:rPr lang="en-US" b="0" i="0" u="none" strike="noStrike" dirty="0">
                <a:solidFill>
                  <a:schemeClr val="tx1"/>
                </a:solidFill>
                <a:effectLst/>
                <a:latin typeface="Gotham A"/>
              </a:rPr>
              <a:t>EEOC</a:t>
            </a:r>
            <a:r>
              <a:rPr lang="en-US" b="0" i="0" dirty="0">
                <a:solidFill>
                  <a:srgbClr val="000000"/>
                </a:solidFill>
                <a:effectLst/>
                <a:latin typeface="Gotham A"/>
              </a:rPr>
              <a:t> has explained, employers may provide incentives for employees to receive the vaccine without running afoul of federal non-discrimination statutes, provided the incentive is not “so substantial as to be coercive” and complies with rules regarding employee wellness plans, if applicable. It is unlikely that this general rule will be impacted by the OSHA ETS or any other part of the administration’s employee vaccination plan. Indeed, it may be more cost-effective for employers to pay their employees to receive the vaccine than to pay for weekly testing (assuming the ETS requires employers to pay for employees’ tests, which remains to be seen, as explained above).</a:t>
            </a:r>
          </a:p>
          <a:p>
            <a:pPr algn="l"/>
            <a:r>
              <a:rPr lang="en-US" b="1" i="0" dirty="0">
                <a:solidFill>
                  <a:srgbClr val="000000"/>
                </a:solidFill>
                <a:effectLst/>
                <a:latin typeface="Gotham A"/>
              </a:rPr>
              <a:t>Q:  Will unionized employers need to bargain over the vaccination requirement before implementation?</a:t>
            </a:r>
            <a:endParaRPr lang="en-US" b="0" i="0" dirty="0">
              <a:solidFill>
                <a:srgbClr val="000000"/>
              </a:solidFill>
              <a:effectLst/>
              <a:latin typeface="Gotham A"/>
            </a:endParaRPr>
          </a:p>
          <a:p>
            <a:pPr algn="l"/>
            <a:r>
              <a:rPr lang="en-US" b="0" i="0" dirty="0">
                <a:solidFill>
                  <a:srgbClr val="000000"/>
                </a:solidFill>
                <a:effectLst/>
                <a:latin typeface="Gotham A"/>
              </a:rPr>
              <a:t>A:  If a workforce is unionized, the National Labor Relations Act (NLRA) generally requires employers to bargain with a covered union over the terms and conditions of employment. Although the National Labor Relations Board has not addressed whether COVID-19 vaccinations are a mandatory subject of bargaining (this is being litigated), it has required unionized employers to bargain over similar policies, such as requiring employees to obtain a flu vaccine or wear a mask while working. Thus, under usual circumstances, an employer likely is required to bargain with a union over a vaccination requirement prior to implementation.</a:t>
            </a:r>
          </a:p>
          <a:p>
            <a:pPr algn="l"/>
            <a:r>
              <a:rPr lang="en-US" b="0" i="0" dirty="0">
                <a:solidFill>
                  <a:srgbClr val="000000"/>
                </a:solidFill>
                <a:effectLst/>
                <a:latin typeface="Gotham A"/>
              </a:rPr>
              <a:t>Even if the vaccine itself is required by law (or permitted under the applicable collective bargaining agreement), the employer may still have a bargaining obligation on the “effects” of the vaccine program, such as who pays for tests for the unvaccinated, whether and how employees will receive time off to get the vaccine, and the procedure for potential vaccination exceptions.</a:t>
            </a:r>
          </a:p>
          <a:p>
            <a:endParaRPr lang="en-US" dirty="0"/>
          </a:p>
        </p:txBody>
      </p:sp>
    </p:spTree>
    <p:extLst>
      <p:ext uri="{BB962C8B-B14F-4D97-AF65-F5344CB8AC3E}">
        <p14:creationId xmlns:p14="http://schemas.microsoft.com/office/powerpoint/2010/main" val="306559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C5E-99DE-46EF-BA43-353F2AA52DFC}"/>
              </a:ext>
            </a:extLst>
          </p:cNvPr>
          <p:cNvSpPr>
            <a:spLocks noGrp="1"/>
          </p:cNvSpPr>
          <p:nvPr>
            <p:ph type="title"/>
          </p:nvPr>
        </p:nvSpPr>
        <p:spPr/>
        <p:txBody>
          <a:bodyPr>
            <a:normAutofit fontScale="90000"/>
          </a:bodyPr>
          <a:lstStyle/>
          <a:p>
            <a:r>
              <a:rPr lang="en-US" dirty="0"/>
              <a:t>Can Employers with less than 100 Employees Force Employees to Receive a COVID-19 Vaccine?</a:t>
            </a:r>
          </a:p>
        </p:txBody>
      </p:sp>
      <p:sp>
        <p:nvSpPr>
          <p:cNvPr id="3" name="Content Placeholder 2">
            <a:extLst>
              <a:ext uri="{FF2B5EF4-FFF2-40B4-BE49-F238E27FC236}">
                <a16:creationId xmlns:a16="http://schemas.microsoft.com/office/drawing/2014/main" id="{9815BA4B-7101-4DFA-8EC3-813ABBB03ADC}"/>
              </a:ext>
            </a:extLst>
          </p:cNvPr>
          <p:cNvSpPr>
            <a:spLocks noGrp="1"/>
          </p:cNvSpPr>
          <p:nvPr>
            <p:ph idx="1"/>
          </p:nvPr>
        </p:nvSpPr>
        <p:spPr/>
        <p:txBody>
          <a:bodyPr/>
          <a:lstStyle/>
          <a:p>
            <a:r>
              <a:rPr lang="en-US" b="0" i="0" dirty="0">
                <a:solidFill>
                  <a:srgbClr val="333333"/>
                </a:solidFill>
                <a:effectLst/>
                <a:latin typeface="ff-dagny-web-pro"/>
              </a:rPr>
              <a:t>The short answer: Yes</a:t>
            </a:r>
            <a:r>
              <a:rPr lang="en-US" dirty="0">
                <a:solidFill>
                  <a:srgbClr val="333333"/>
                </a:solidFill>
                <a:latin typeface="ff-dagny-web-pro"/>
              </a:rPr>
              <a:t>, but restrictions and exception remain the same.</a:t>
            </a:r>
            <a:endParaRPr lang="en-US" b="0" i="0" dirty="0">
              <a:solidFill>
                <a:srgbClr val="333333"/>
              </a:solidFill>
              <a:effectLst/>
              <a:latin typeface="ff-dagny-web-pro"/>
            </a:endParaRPr>
          </a:p>
          <a:p>
            <a:r>
              <a:rPr lang="en-US" b="0" i="0" dirty="0">
                <a:solidFill>
                  <a:srgbClr val="333333"/>
                </a:solidFill>
                <a:effectLst/>
                <a:latin typeface="ff-dagny-web-pro"/>
              </a:rPr>
              <a:t>An employer can mandate vaccination as a condition for employment. But there are statutory exceptions to this rule.</a:t>
            </a:r>
          </a:p>
          <a:p>
            <a:r>
              <a:rPr lang="en-US" dirty="0">
                <a:solidFill>
                  <a:srgbClr val="333333"/>
                </a:solidFill>
                <a:latin typeface="ff-dagny-web-pro"/>
              </a:rPr>
              <a:t>R</a:t>
            </a:r>
            <a:r>
              <a:rPr lang="en-US" b="0" i="0" dirty="0">
                <a:solidFill>
                  <a:srgbClr val="333333"/>
                </a:solidFill>
                <a:effectLst/>
                <a:latin typeface="ff-dagny-web-pro"/>
              </a:rPr>
              <a:t>estrictions generally are tied to the ADA and Title VII.</a:t>
            </a:r>
          </a:p>
          <a:p>
            <a:r>
              <a:rPr lang="en-US" b="0" i="0" dirty="0">
                <a:solidFill>
                  <a:srgbClr val="333333"/>
                </a:solidFill>
                <a:effectLst/>
                <a:latin typeface="ff-dagny-web-pro"/>
              </a:rPr>
              <a:t>If employees have medical reasons or sincerely held religious beliefs that prevent them from taking a potential coronavirus vaccine, employers could be legally required to give the workers some reasonable alternative to continue to work (i.e., personal protective equipment, working separately, or working remotely).</a:t>
            </a:r>
          </a:p>
        </p:txBody>
      </p:sp>
    </p:spTree>
    <p:extLst>
      <p:ext uri="{BB962C8B-B14F-4D97-AF65-F5344CB8AC3E}">
        <p14:creationId xmlns:p14="http://schemas.microsoft.com/office/powerpoint/2010/main" val="58149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3D6A-4580-4121-B51F-6DFF820AFD90}"/>
              </a:ext>
            </a:extLst>
          </p:cNvPr>
          <p:cNvSpPr>
            <a:spLocks noGrp="1"/>
          </p:cNvSpPr>
          <p:nvPr>
            <p:ph type="title"/>
          </p:nvPr>
        </p:nvSpPr>
        <p:spPr/>
        <p:txBody>
          <a:bodyPr>
            <a:normAutofit fontScale="90000"/>
          </a:bodyPr>
          <a:lstStyle/>
          <a:p>
            <a:r>
              <a:rPr lang="en-US" dirty="0"/>
              <a:t>How are Employees Reacting to Mandates and Denial of Accommodations?</a:t>
            </a:r>
          </a:p>
        </p:txBody>
      </p:sp>
      <p:sp>
        <p:nvSpPr>
          <p:cNvPr id="3" name="Content Placeholder 2">
            <a:extLst>
              <a:ext uri="{FF2B5EF4-FFF2-40B4-BE49-F238E27FC236}">
                <a16:creationId xmlns:a16="http://schemas.microsoft.com/office/drawing/2014/main" id="{B3DE05C9-8CFE-487B-8332-C94A72EEBDDD}"/>
              </a:ext>
            </a:extLst>
          </p:cNvPr>
          <p:cNvSpPr>
            <a:spLocks noGrp="1"/>
          </p:cNvSpPr>
          <p:nvPr>
            <p:ph idx="1"/>
          </p:nvPr>
        </p:nvSpPr>
        <p:spPr/>
        <p:txBody>
          <a:bodyPr>
            <a:normAutofit lnSpcReduction="10000"/>
          </a:bodyPr>
          <a:lstStyle/>
          <a:p>
            <a:r>
              <a:rPr lang="en-US" dirty="0"/>
              <a:t>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 lawsuits.</a:t>
            </a:r>
          </a:p>
          <a:p>
            <a:r>
              <a:rPr lang="en-US" dirty="0"/>
              <a:t>Results?  So, far mixed results, depending on area of the country and type of occupations.  </a:t>
            </a:r>
          </a:p>
          <a:p>
            <a:r>
              <a:rPr lang="en-US" dirty="0"/>
              <a:t>For instance, healthcare workers challenge of mandate denied in New York.  </a:t>
            </a:r>
          </a:p>
          <a:p>
            <a:r>
              <a:rPr lang="en-US" dirty="0"/>
              <a:t>Pilots, flight attendants, etc. filed for injunction.</a:t>
            </a:r>
          </a:p>
          <a:p>
            <a:r>
              <a:rPr lang="en-US" dirty="0"/>
              <a:t>EEOC brought ADA suit regarding denial of accommodation to work remotely?</a:t>
            </a:r>
          </a:p>
          <a:p>
            <a:r>
              <a:rPr lang="en-US" dirty="0"/>
              <a:t>Next case?  My guess - vaccine mandate for remote workers.</a:t>
            </a:r>
          </a:p>
          <a:p>
            <a:endParaRPr lang="en-US" dirty="0"/>
          </a:p>
          <a:p>
            <a:endParaRPr lang="en-US" dirty="0"/>
          </a:p>
        </p:txBody>
      </p:sp>
    </p:spTree>
    <p:extLst>
      <p:ext uri="{BB962C8B-B14F-4D97-AF65-F5344CB8AC3E}">
        <p14:creationId xmlns:p14="http://schemas.microsoft.com/office/powerpoint/2010/main" val="292851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0E08-1CBA-4ED5-8DD3-5862529DCCB9}"/>
              </a:ext>
            </a:extLst>
          </p:cNvPr>
          <p:cNvSpPr>
            <a:spLocks noGrp="1"/>
          </p:cNvSpPr>
          <p:nvPr>
            <p:ph type="title"/>
          </p:nvPr>
        </p:nvSpPr>
        <p:spPr>
          <a:xfrm>
            <a:off x="677334" y="609600"/>
            <a:ext cx="8596668" cy="800100"/>
          </a:xfrm>
        </p:spPr>
        <p:txBody>
          <a:bodyPr/>
          <a:lstStyle/>
          <a:p>
            <a:r>
              <a:rPr lang="en-US" dirty="0"/>
              <a:t>What can you do? </a:t>
            </a:r>
          </a:p>
        </p:txBody>
      </p:sp>
      <p:sp>
        <p:nvSpPr>
          <p:cNvPr id="3" name="Content Placeholder 2">
            <a:extLst>
              <a:ext uri="{FF2B5EF4-FFF2-40B4-BE49-F238E27FC236}">
                <a16:creationId xmlns:a16="http://schemas.microsoft.com/office/drawing/2014/main" id="{0EC7D83B-88D4-416F-BB5A-963EEAC8F001}"/>
              </a:ext>
            </a:extLst>
          </p:cNvPr>
          <p:cNvSpPr>
            <a:spLocks noGrp="1"/>
          </p:cNvSpPr>
          <p:nvPr>
            <p:ph idx="1"/>
          </p:nvPr>
        </p:nvSpPr>
        <p:spPr>
          <a:xfrm>
            <a:off x="677334" y="1571626"/>
            <a:ext cx="8596668" cy="4441162"/>
          </a:xfrm>
        </p:spPr>
        <p:txBody>
          <a:bodyPr>
            <a:normAutofit/>
          </a:bodyPr>
          <a:lstStyle/>
          <a:p>
            <a:r>
              <a:rPr lang="en-US" dirty="0"/>
              <a:t>1. Determine the regulatory box (or boxes) under which you fall • E.g., Confirm your employee + independent contractor counts; federal contractor status; type of contracts; etc. </a:t>
            </a:r>
          </a:p>
          <a:p>
            <a:r>
              <a:rPr lang="en-US" dirty="0"/>
              <a:t>2. If you have not already, review and update your disability and accommodation processes and forms – tailored for vaccinations and testing </a:t>
            </a:r>
          </a:p>
          <a:p>
            <a:r>
              <a:rPr lang="en-US" dirty="0"/>
              <a:t>3. Begin developing draft policies that comply with the federal plans</a:t>
            </a:r>
          </a:p>
          <a:p>
            <a:r>
              <a:rPr lang="en-US" dirty="0"/>
              <a:t>4. Consider added staffing and other support you may need to address during and after implementation. </a:t>
            </a:r>
          </a:p>
          <a:p>
            <a:r>
              <a:rPr lang="en-US" dirty="0"/>
              <a:t>5. Research local vaccination and testing options, vendors and pricing</a:t>
            </a:r>
          </a:p>
          <a:p>
            <a:pPr marL="0" indent="0">
              <a:buNone/>
            </a:pPr>
            <a:endParaRPr lang="en-US" b="1" dirty="0"/>
          </a:p>
          <a:p>
            <a:pPr marL="0" indent="0">
              <a:buNone/>
            </a:pPr>
            <a:r>
              <a:rPr lang="en-US" b="1" dirty="0"/>
              <a:t>NOTE</a:t>
            </a:r>
            <a:r>
              <a:rPr lang="en-US" dirty="0"/>
              <a:t>: Remember the Indeed survey, </a:t>
            </a:r>
            <a:r>
              <a:rPr lang="en-US" sz="1800" b="1" dirty="0">
                <a:solidFill>
                  <a:srgbClr val="FF0000"/>
                </a:solidFill>
              </a:rPr>
              <a:t>51% percent of those surveyed believe their companies’ handling of the pandemic resulted in later resignations</a:t>
            </a:r>
            <a:endParaRPr lang="en-US" dirty="0"/>
          </a:p>
        </p:txBody>
      </p:sp>
    </p:spTree>
    <p:extLst>
      <p:ext uri="{BB962C8B-B14F-4D97-AF65-F5344CB8AC3E}">
        <p14:creationId xmlns:p14="http://schemas.microsoft.com/office/powerpoint/2010/main" val="360099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9E38-449E-41F1-B08F-DA1FC5F3EBAE}"/>
              </a:ext>
            </a:extLst>
          </p:cNvPr>
          <p:cNvSpPr>
            <a:spLocks noGrp="1"/>
          </p:cNvSpPr>
          <p:nvPr>
            <p:ph type="title"/>
          </p:nvPr>
        </p:nvSpPr>
        <p:spPr>
          <a:xfrm>
            <a:off x="677334" y="609600"/>
            <a:ext cx="8596668" cy="695325"/>
          </a:xfrm>
        </p:spPr>
        <p:txBody>
          <a:bodyPr/>
          <a:lstStyle/>
          <a:p>
            <a:r>
              <a:rPr lang="en-US" dirty="0"/>
              <a:t>Hiring/Retention</a:t>
            </a:r>
          </a:p>
        </p:txBody>
      </p:sp>
      <p:sp>
        <p:nvSpPr>
          <p:cNvPr id="3" name="Content Placeholder 2">
            <a:extLst>
              <a:ext uri="{FF2B5EF4-FFF2-40B4-BE49-F238E27FC236}">
                <a16:creationId xmlns:a16="http://schemas.microsoft.com/office/drawing/2014/main" id="{C56D18AA-48CF-41F0-A99C-49579962F030}"/>
              </a:ext>
            </a:extLst>
          </p:cNvPr>
          <p:cNvSpPr>
            <a:spLocks noGrp="1"/>
          </p:cNvSpPr>
          <p:nvPr>
            <p:ph idx="1"/>
          </p:nvPr>
        </p:nvSpPr>
        <p:spPr>
          <a:xfrm>
            <a:off x="677334" y="1371601"/>
            <a:ext cx="8596668" cy="4400549"/>
          </a:xfrm>
        </p:spPr>
        <p:txBody>
          <a:bodyPr/>
          <a:lstStyle/>
          <a:p>
            <a:r>
              <a:rPr lang="en-US" dirty="0"/>
              <a:t>If not covered by POP, consider whether you should adopt COVID-19 </a:t>
            </a:r>
            <a:r>
              <a:rPr lang="en-US" dirty="0" err="1"/>
              <a:t>vaxx</a:t>
            </a:r>
            <a:r>
              <a:rPr lang="en-US" dirty="0"/>
              <a:t> and/or testing mandates, or develop policy which fit your culture and business needs</a:t>
            </a:r>
          </a:p>
          <a:p>
            <a:pPr lvl="1"/>
            <a:r>
              <a:rPr lang="en-US" dirty="0"/>
              <a:t>Considerations:</a:t>
            </a:r>
          </a:p>
          <a:p>
            <a:pPr lvl="2"/>
            <a:r>
              <a:rPr lang="en-US" dirty="0"/>
              <a:t>How much of your work is or can be done remotely?</a:t>
            </a:r>
          </a:p>
          <a:p>
            <a:pPr lvl="2"/>
            <a:r>
              <a:rPr lang="en-US" dirty="0"/>
              <a:t>How much face-to-face exposure with clients is required?</a:t>
            </a:r>
          </a:p>
          <a:p>
            <a:pPr lvl="2"/>
            <a:r>
              <a:rPr lang="en-US" dirty="0"/>
              <a:t>How has your organization run to date with existing operational changes?</a:t>
            </a:r>
          </a:p>
          <a:p>
            <a:pPr lvl="2"/>
            <a:r>
              <a:rPr lang="en-US" dirty="0"/>
              <a:t>Anonymous Surveys</a:t>
            </a:r>
          </a:p>
          <a:p>
            <a:r>
              <a:rPr lang="en-US" dirty="0"/>
              <a:t>Are you considering vaccination status when interviewing?</a:t>
            </a:r>
          </a:p>
          <a:p>
            <a:pPr lvl="1"/>
            <a:r>
              <a:rPr lang="en-US" dirty="0"/>
              <a:t>Many applicants placing vaccination status on resume</a:t>
            </a:r>
          </a:p>
          <a:p>
            <a:pPr lvl="1"/>
            <a:r>
              <a:rPr lang="en-US" dirty="0"/>
              <a:t>Be careful – ADA or Title VII discrimination claims</a:t>
            </a:r>
          </a:p>
          <a:p>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2645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A1D08-6C6F-4227-8F23-5B8DE464D332}"/>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Questions?</a:t>
            </a:r>
          </a:p>
        </p:txBody>
      </p:sp>
      <p:sp>
        <p:nvSpPr>
          <p:cNvPr id="3" name="Text Placeholder 2">
            <a:extLst>
              <a:ext uri="{FF2B5EF4-FFF2-40B4-BE49-F238E27FC236}">
                <a16:creationId xmlns:a16="http://schemas.microsoft.com/office/drawing/2014/main" id="{7A23E46B-B432-4C3C-84F8-73857845A7A3}"/>
              </a:ext>
            </a:extLst>
          </p:cNvPr>
          <p:cNvSpPr>
            <a:spLocks noGrp="1"/>
          </p:cNvSpPr>
          <p:nvPr>
            <p:ph type="body" idx="1"/>
          </p:nvPr>
        </p:nvSpPr>
        <p:spPr>
          <a:xfrm>
            <a:off x="4456386" y="3962088"/>
            <a:ext cx="6203795" cy="1186108"/>
          </a:xfrm>
        </p:spPr>
        <p:txBody>
          <a:bodyPr vert="horz" lIns="91440" tIns="45720" rIns="91440" bIns="45720" rtlCol="0" anchor="t">
            <a:normAutofit/>
          </a:bodyPr>
          <a:lstStyle/>
          <a:p>
            <a:r>
              <a:rPr lang="en-US" dirty="0">
                <a:solidFill>
                  <a:srgbClr val="FFFFFF">
                    <a:alpha val="70000"/>
                  </a:srgbClr>
                </a:solidFill>
              </a:rPr>
              <a:t>Send via chat at bottom of screen and Tina Craft will serve as a moderator.</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72890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6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7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0E1ED68-3EAC-4599-96A5-61D4F84C9C81}"/>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Thank You!</a:t>
            </a:r>
            <a:endParaRPr lang="en-US" dirty="0">
              <a:solidFill>
                <a:schemeClr val="bg1"/>
              </a:solidFill>
            </a:endParaRPr>
          </a:p>
        </p:txBody>
      </p:sp>
      <p:sp>
        <p:nvSpPr>
          <p:cNvPr id="34" name="Content Placeholder 2">
            <a:extLst>
              <a:ext uri="{FF2B5EF4-FFF2-40B4-BE49-F238E27FC236}">
                <a16:creationId xmlns:a16="http://schemas.microsoft.com/office/drawing/2014/main" id="{F573A939-CC2F-49E6-BFD1-30B29B47DBCA}"/>
              </a:ext>
            </a:extLst>
          </p:cNvPr>
          <p:cNvSpPr>
            <a:spLocks noGrp="1"/>
          </p:cNvSpPr>
          <p:nvPr>
            <p:ph idx="1"/>
          </p:nvPr>
        </p:nvSpPr>
        <p:spPr>
          <a:xfrm>
            <a:off x="673754" y="1839951"/>
            <a:ext cx="4203044" cy="3947532"/>
          </a:xfrm>
        </p:spPr>
        <p:txBody>
          <a:bodyPr>
            <a:normAutofit fontScale="92500" lnSpcReduction="10000"/>
          </a:bodyPr>
          <a:lstStyle/>
          <a:p>
            <a:pPr>
              <a:lnSpc>
                <a:spcPct val="90000"/>
              </a:lnSpc>
            </a:pPr>
            <a:r>
              <a:rPr lang="en-US" sz="1300" dirty="0">
                <a:solidFill>
                  <a:schemeClr val="bg1"/>
                </a:solidFill>
              </a:rPr>
              <a:t>We will share the presentation after the event via email.</a:t>
            </a:r>
          </a:p>
          <a:p>
            <a:pPr marL="0" indent="0">
              <a:lnSpc>
                <a:spcPct val="90000"/>
              </a:lnSpc>
              <a:buNone/>
            </a:pPr>
            <a:endParaRPr lang="en-US" sz="1300" dirty="0">
              <a:solidFill>
                <a:schemeClr val="bg1"/>
              </a:solidFill>
            </a:endParaRPr>
          </a:p>
          <a:p>
            <a:pPr>
              <a:lnSpc>
                <a:spcPct val="90000"/>
              </a:lnSpc>
            </a:pPr>
            <a:r>
              <a:rPr lang="en-US" sz="1300" dirty="0">
                <a:solidFill>
                  <a:schemeClr val="bg1"/>
                </a:solidFill>
              </a:rPr>
              <a:t>Additional questions? </a:t>
            </a:r>
          </a:p>
          <a:p>
            <a:pPr marL="457200" lvl="1" indent="0">
              <a:lnSpc>
                <a:spcPct val="90000"/>
              </a:lnSpc>
              <a:buNone/>
            </a:pPr>
            <a:r>
              <a:rPr lang="en-US" sz="1300" dirty="0">
                <a:solidFill>
                  <a:schemeClr val="bg1"/>
                </a:solidFill>
              </a:rPr>
              <a:t>For legal inquiries: </a:t>
            </a:r>
          </a:p>
          <a:p>
            <a:pPr lvl="1">
              <a:lnSpc>
                <a:spcPct val="90000"/>
              </a:lnSpc>
            </a:pPr>
            <a:r>
              <a:rPr lang="en-US" sz="1300" dirty="0">
                <a:solidFill>
                  <a:schemeClr val="bg1"/>
                </a:solidFill>
              </a:rPr>
              <a:t>Nathan McCoy</a:t>
            </a:r>
          </a:p>
          <a:p>
            <a:pPr marL="457200" lvl="1" indent="0">
              <a:lnSpc>
                <a:spcPct val="90000"/>
              </a:lnSpc>
              <a:buNone/>
            </a:pPr>
            <a:r>
              <a:rPr lang="en-US" sz="1300" dirty="0">
                <a:solidFill>
                  <a:schemeClr val="bg1"/>
                </a:solidFill>
              </a:rPr>
              <a:t>	Visit: </a:t>
            </a:r>
            <a:r>
              <a:rPr lang="en-US" sz="1300" dirty="0">
                <a:solidFill>
                  <a:schemeClr val="bg1"/>
                </a:solidFill>
                <a:hlinkClick r:id="rId2"/>
              </a:rPr>
              <a:t>www.wilsonmccoylaw.com</a:t>
            </a:r>
            <a:endParaRPr lang="en-US" sz="1300" dirty="0">
              <a:solidFill>
                <a:schemeClr val="bg1"/>
              </a:solidFill>
            </a:endParaRPr>
          </a:p>
          <a:p>
            <a:pPr marL="457200" lvl="1" indent="0">
              <a:lnSpc>
                <a:spcPct val="90000"/>
              </a:lnSpc>
              <a:buNone/>
            </a:pPr>
            <a:r>
              <a:rPr lang="en-US" sz="1300" dirty="0">
                <a:solidFill>
                  <a:schemeClr val="bg1"/>
                </a:solidFill>
              </a:rPr>
              <a:t>	Email: </a:t>
            </a:r>
            <a:r>
              <a:rPr lang="en-US" sz="1300" dirty="0">
                <a:solidFill>
                  <a:schemeClr val="bg1"/>
                </a:solidFill>
                <a:hlinkClick r:id="rId3"/>
              </a:rPr>
              <a:t>info@wilsonmccoylaw.com</a:t>
            </a:r>
            <a:endParaRPr lang="en-US" sz="1300" dirty="0">
              <a:solidFill>
                <a:schemeClr val="bg1"/>
              </a:solidFill>
            </a:endParaRPr>
          </a:p>
          <a:p>
            <a:pPr marL="457200" lvl="1" indent="0">
              <a:lnSpc>
                <a:spcPct val="90000"/>
              </a:lnSpc>
              <a:buNone/>
            </a:pPr>
            <a:endParaRPr lang="en-US" sz="1300" dirty="0">
              <a:solidFill>
                <a:schemeClr val="bg1"/>
              </a:solidFill>
            </a:endParaRPr>
          </a:p>
          <a:p>
            <a:pPr marL="457200" lvl="1" indent="0">
              <a:lnSpc>
                <a:spcPct val="90000"/>
              </a:lnSpc>
              <a:buNone/>
            </a:pPr>
            <a:r>
              <a:rPr lang="en-US" sz="1300" dirty="0">
                <a:solidFill>
                  <a:schemeClr val="bg1"/>
                </a:solidFill>
              </a:rPr>
              <a:t>For employee benefits inquiries:</a:t>
            </a:r>
          </a:p>
          <a:p>
            <a:pPr lvl="1">
              <a:lnSpc>
                <a:spcPct val="90000"/>
              </a:lnSpc>
            </a:pPr>
            <a:r>
              <a:rPr lang="en-US" sz="1300" dirty="0">
                <a:solidFill>
                  <a:schemeClr val="bg1"/>
                </a:solidFill>
              </a:rPr>
              <a:t>Tina Craft</a:t>
            </a:r>
          </a:p>
          <a:p>
            <a:pPr marL="457200" lvl="1" indent="0">
              <a:lnSpc>
                <a:spcPct val="90000"/>
              </a:lnSpc>
              <a:buNone/>
            </a:pPr>
            <a:r>
              <a:rPr lang="en-US" sz="1300" dirty="0">
                <a:solidFill>
                  <a:schemeClr val="bg1"/>
                </a:solidFill>
              </a:rPr>
              <a:t>	Email: </a:t>
            </a:r>
            <a:r>
              <a:rPr lang="en-US" sz="1300" dirty="0">
                <a:solidFill>
                  <a:schemeClr val="bg1"/>
                </a:solidFill>
                <a:hlinkClick r:id="rId4"/>
              </a:rPr>
              <a:t>tcraft@FBPlans.com</a:t>
            </a:r>
            <a:endParaRPr lang="en-US" sz="1300" dirty="0">
              <a:solidFill>
                <a:schemeClr val="bg1"/>
              </a:solidFill>
            </a:endParaRPr>
          </a:p>
          <a:p>
            <a:pPr marL="457200" lvl="1" indent="0">
              <a:lnSpc>
                <a:spcPct val="90000"/>
              </a:lnSpc>
              <a:buNone/>
            </a:pPr>
            <a:endParaRPr lang="en-US" sz="1300" dirty="0">
              <a:solidFill>
                <a:schemeClr val="bg1"/>
              </a:solidFill>
            </a:endParaRPr>
          </a:p>
          <a:p>
            <a:pPr marL="457200" lvl="1" indent="0">
              <a:lnSpc>
                <a:spcPct val="90000"/>
              </a:lnSpc>
              <a:buNone/>
            </a:pPr>
            <a:r>
              <a:rPr lang="en-US" sz="1300" dirty="0">
                <a:solidFill>
                  <a:schemeClr val="bg1"/>
                </a:solidFill>
              </a:rPr>
              <a:t>We are here to serve you every step of the way.  Be Well!</a:t>
            </a:r>
          </a:p>
          <a:p>
            <a:pPr marL="457200" lvl="1" indent="0">
              <a:lnSpc>
                <a:spcPct val="90000"/>
              </a:lnSpc>
              <a:buNone/>
            </a:pPr>
            <a:endParaRPr lang="en-US" sz="1100" dirty="0">
              <a:solidFill>
                <a:schemeClr val="bg1"/>
              </a:solidFill>
            </a:endParaRPr>
          </a:p>
          <a:p>
            <a:pPr>
              <a:lnSpc>
                <a:spcPct val="90000"/>
              </a:lnSpc>
            </a:pPr>
            <a:endParaRPr lang="en-US" sz="1100" dirty="0">
              <a:solidFill>
                <a:schemeClr val="bg1"/>
              </a:solidFill>
            </a:endParaRPr>
          </a:p>
        </p:txBody>
      </p:sp>
      <p:pic>
        <p:nvPicPr>
          <p:cNvPr id="7" name="Graphic 6" descr="Envelope">
            <a:extLst>
              <a:ext uri="{FF2B5EF4-FFF2-40B4-BE49-F238E27FC236}">
                <a16:creationId xmlns:a16="http://schemas.microsoft.com/office/drawing/2014/main" id="{72A26077-6F94-4A50-B9C0-B4D4CBF693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616" y="972608"/>
            <a:ext cx="4900269" cy="4900269"/>
          </a:xfrm>
          <a:prstGeom prst="rect">
            <a:avLst/>
          </a:prstGeom>
        </p:spPr>
      </p:pic>
      <p:sp>
        <p:nvSpPr>
          <p:cNvPr id="90" name="Isosceles Triangle 7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2045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08CE-BCF3-4553-9F11-34AAF8DD3D45}"/>
              </a:ext>
            </a:extLst>
          </p:cNvPr>
          <p:cNvSpPr>
            <a:spLocks noGrp="1"/>
          </p:cNvSpPr>
          <p:nvPr>
            <p:ph type="title"/>
          </p:nvPr>
        </p:nvSpPr>
        <p:spPr/>
        <p:txBody>
          <a:bodyPr>
            <a:normAutofit fontScale="90000"/>
          </a:bodyPr>
          <a:lstStyle/>
          <a:p>
            <a:pPr algn="ctr"/>
            <a:r>
              <a:rPr lang="en-US" sz="2700" i="1" dirty="0">
                <a:solidFill>
                  <a:schemeClr val="accent2"/>
                </a:solidFill>
              </a:rPr>
              <a:t>Hosted by: </a:t>
            </a:r>
            <a:br>
              <a:rPr lang="en-US" dirty="0"/>
            </a:br>
            <a:r>
              <a:rPr lang="en-US" b="1" dirty="0"/>
              <a:t>Tina Craft</a:t>
            </a:r>
            <a:br>
              <a:rPr lang="en-US" dirty="0"/>
            </a:br>
            <a:endParaRPr lang="en-US" dirty="0"/>
          </a:p>
        </p:txBody>
      </p:sp>
      <p:pic>
        <p:nvPicPr>
          <p:cNvPr id="7" name="Content Placeholder 6">
            <a:extLst>
              <a:ext uri="{FF2B5EF4-FFF2-40B4-BE49-F238E27FC236}">
                <a16:creationId xmlns:a16="http://schemas.microsoft.com/office/drawing/2014/main" id="{1BBBF502-95E7-4915-B005-2F3987023B20}"/>
              </a:ext>
            </a:extLst>
          </p:cNvPr>
          <p:cNvPicPr>
            <a:picLocks noGrp="1" noChangeAspect="1"/>
          </p:cNvPicPr>
          <p:nvPr>
            <p:ph sz="half" idx="2"/>
          </p:nvPr>
        </p:nvPicPr>
        <p:blipFill>
          <a:blip r:embed="rId2"/>
          <a:stretch>
            <a:fillRect/>
          </a:stretch>
        </p:blipFill>
        <p:spPr>
          <a:xfrm>
            <a:off x="6569177" y="295275"/>
            <a:ext cx="1939016" cy="1930400"/>
          </a:xfrm>
          <a:prstGeom prst="rect">
            <a:avLst/>
          </a:prstGeom>
        </p:spPr>
      </p:pic>
      <p:pic>
        <p:nvPicPr>
          <p:cNvPr id="5" name="Picture 4">
            <a:extLst>
              <a:ext uri="{FF2B5EF4-FFF2-40B4-BE49-F238E27FC236}">
                <a16:creationId xmlns:a16="http://schemas.microsoft.com/office/drawing/2014/main" id="{B0FEF1FF-0706-4D6E-8985-2AF4FD647E65}"/>
              </a:ext>
            </a:extLst>
          </p:cNvPr>
          <p:cNvPicPr>
            <a:picLocks noChangeAspect="1"/>
          </p:cNvPicPr>
          <p:nvPr/>
        </p:nvPicPr>
        <p:blipFill>
          <a:blip r:embed="rId3"/>
          <a:stretch>
            <a:fillRect/>
          </a:stretch>
        </p:blipFill>
        <p:spPr>
          <a:xfrm>
            <a:off x="400050" y="359358"/>
            <a:ext cx="2970049" cy="1909672"/>
          </a:xfrm>
          <a:prstGeom prst="rect">
            <a:avLst/>
          </a:prstGeom>
        </p:spPr>
      </p:pic>
      <p:sp>
        <p:nvSpPr>
          <p:cNvPr id="4" name="Content Placeholder 3">
            <a:extLst>
              <a:ext uri="{FF2B5EF4-FFF2-40B4-BE49-F238E27FC236}">
                <a16:creationId xmlns:a16="http://schemas.microsoft.com/office/drawing/2014/main" id="{4BD6FBFC-912F-489D-A845-F4E0EAA94268}"/>
              </a:ext>
            </a:extLst>
          </p:cNvPr>
          <p:cNvSpPr>
            <a:spLocks noGrp="1"/>
          </p:cNvSpPr>
          <p:nvPr>
            <p:ph sz="half" idx="1"/>
          </p:nvPr>
        </p:nvSpPr>
        <p:spPr>
          <a:xfrm>
            <a:off x="677334" y="2751139"/>
            <a:ext cx="8828616" cy="3880772"/>
          </a:xfrm>
        </p:spPr>
        <p:txBody>
          <a:bodyPr>
            <a:normAutofit fontScale="92500" lnSpcReduction="20000"/>
          </a:bodyPr>
          <a:lstStyle/>
          <a:p>
            <a:r>
              <a:rPr lang="en-US" dirty="0"/>
              <a:t>We are built on our shared principles of </a:t>
            </a:r>
            <a:r>
              <a:rPr lang="en-US" b="1" dirty="0"/>
              <a:t>culture,</a:t>
            </a:r>
            <a:r>
              <a:rPr lang="en-US" dirty="0"/>
              <a:t> </a:t>
            </a:r>
            <a:r>
              <a:rPr lang="en-US" b="1" dirty="0"/>
              <a:t>service, advocacy, education and partnership</a:t>
            </a:r>
            <a:r>
              <a:rPr lang="en-US" dirty="0"/>
              <a:t>.</a:t>
            </a:r>
          </a:p>
          <a:p>
            <a:r>
              <a:rPr lang="en-US" dirty="0"/>
              <a:t>We are committed to serving our community employers and leaders with meaningful education and communication.</a:t>
            </a:r>
          </a:p>
          <a:p>
            <a:r>
              <a:rPr lang="en-US" dirty="0"/>
              <a:t>We are a comprehensive financial services firm </a:t>
            </a:r>
            <a:r>
              <a:rPr lang="en-US" b="1" dirty="0"/>
              <a:t>specializing in employee benefit programs</a:t>
            </a:r>
            <a:r>
              <a:rPr lang="en-US" dirty="0"/>
              <a:t> and executive benefits. Our scope of services is focused on consultation, financial strategy, compliance, technology and wellness.</a:t>
            </a:r>
          </a:p>
          <a:p>
            <a:r>
              <a:rPr lang="en-US" dirty="0"/>
              <a:t>We help employers recruit, retain, and reward good employees.</a:t>
            </a:r>
          </a:p>
          <a:p>
            <a:pPr lvl="0"/>
            <a:r>
              <a:rPr lang="en-US" dirty="0"/>
              <a:t>We strive to make insurance a positive and professional experience.</a:t>
            </a:r>
          </a:p>
          <a:p>
            <a:pPr lvl="0"/>
            <a:r>
              <a:rPr lang="en-US" dirty="0"/>
              <a:t>We work for our clients. Our team consists of knowledgeable professionals working together to provide the best strategies to achieve success. </a:t>
            </a:r>
          </a:p>
          <a:p>
            <a:pPr lvl="0"/>
            <a:r>
              <a:rPr lang="en-US" dirty="0"/>
              <a:t>We possess the tools to analyze each employer's unique situation and offer solutions that complement their short-term and long-term goals and objectives. </a:t>
            </a:r>
          </a:p>
          <a:p>
            <a:endParaRPr lang="en-US" dirty="0"/>
          </a:p>
        </p:txBody>
      </p:sp>
    </p:spTree>
    <p:extLst>
      <p:ext uri="{BB962C8B-B14F-4D97-AF65-F5344CB8AC3E}">
        <p14:creationId xmlns:p14="http://schemas.microsoft.com/office/powerpoint/2010/main" val="34549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371CD0D-B214-4026-9A87-63CF64FEDD4A}"/>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Legal Update Experience</a:t>
            </a:r>
          </a:p>
        </p:txBody>
      </p:sp>
      <p:sp>
        <p:nvSpPr>
          <p:cNvPr id="3" name="Content Placeholder 2">
            <a:extLst>
              <a:ext uri="{FF2B5EF4-FFF2-40B4-BE49-F238E27FC236}">
                <a16:creationId xmlns:a16="http://schemas.microsoft.com/office/drawing/2014/main" id="{6A9A42B5-510F-40B1-8F11-4FC82F3BA3D7}"/>
              </a:ext>
            </a:extLst>
          </p:cNvPr>
          <p:cNvSpPr>
            <a:spLocks noGrp="1"/>
          </p:cNvSpPr>
          <p:nvPr>
            <p:ph idx="1"/>
          </p:nvPr>
        </p:nvSpPr>
        <p:spPr>
          <a:xfrm>
            <a:off x="673754" y="2160590"/>
            <a:ext cx="3973943" cy="3440110"/>
          </a:xfrm>
        </p:spPr>
        <p:txBody>
          <a:bodyPr>
            <a:normAutofit lnSpcReduction="10000"/>
          </a:bodyPr>
          <a:lstStyle/>
          <a:p>
            <a:endParaRPr lang="en-US" dirty="0">
              <a:solidFill>
                <a:schemeClr val="bg1"/>
              </a:solidFill>
            </a:endParaRPr>
          </a:p>
          <a:p>
            <a:r>
              <a:rPr lang="en-US" dirty="0">
                <a:solidFill>
                  <a:schemeClr val="bg1"/>
                </a:solidFill>
              </a:rPr>
              <a:t>There will be an opportunity to ask questions via the Chat Options after each speaker has presented </a:t>
            </a:r>
          </a:p>
          <a:p>
            <a:pPr marL="0" indent="0">
              <a:buNone/>
            </a:pPr>
            <a:endParaRPr lang="en-US" dirty="0">
              <a:solidFill>
                <a:schemeClr val="bg1"/>
              </a:solidFill>
            </a:endParaRPr>
          </a:p>
          <a:p>
            <a:r>
              <a:rPr lang="en-US" dirty="0">
                <a:solidFill>
                  <a:schemeClr val="bg1"/>
                </a:solidFill>
              </a:rPr>
              <a:t>We will share the presentation after the event via email</a:t>
            </a:r>
          </a:p>
          <a:p>
            <a:pPr marL="0" indent="0">
              <a:buNone/>
            </a:pPr>
            <a:endParaRPr lang="en-US" dirty="0">
              <a:solidFill>
                <a:schemeClr val="bg1"/>
              </a:solidFill>
            </a:endParaRPr>
          </a:p>
          <a:p>
            <a:r>
              <a:rPr lang="en-US" dirty="0">
                <a:solidFill>
                  <a:schemeClr val="bg1"/>
                </a:solidFill>
              </a:rPr>
              <a:t>Introducing: Nathan McCoy</a:t>
            </a:r>
          </a:p>
          <a:p>
            <a:endParaRPr lang="en-US" dirty="0">
              <a:solidFill>
                <a:schemeClr val="bg1"/>
              </a:solidFill>
            </a:endParaRPr>
          </a:p>
          <a:p>
            <a:endParaRPr lang="en-US" dirty="0">
              <a:solidFill>
                <a:schemeClr val="bg1"/>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picture containing drawing, shirt&#10;&#10;Description automatically generated">
            <a:extLst>
              <a:ext uri="{FF2B5EF4-FFF2-40B4-BE49-F238E27FC236}">
                <a16:creationId xmlns:a16="http://schemas.microsoft.com/office/drawing/2014/main" id="{BF8250F6-45A6-4C62-99BE-DA25FB0AD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763" y="1193398"/>
            <a:ext cx="6693237" cy="4735636"/>
          </a:xfrm>
          <a:prstGeom prst="rect">
            <a:avLst/>
          </a:prstGeom>
        </p:spPr>
      </p:pic>
    </p:spTree>
    <p:extLst>
      <p:ext uri="{BB962C8B-B14F-4D97-AF65-F5344CB8AC3E}">
        <p14:creationId xmlns:p14="http://schemas.microsoft.com/office/powerpoint/2010/main" val="229713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9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0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Isosceles Triangle 10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A269DCF-B057-40D1-8771-8C995BAA76B7}"/>
              </a:ext>
            </a:extLst>
          </p:cNvPr>
          <p:cNvSpPr>
            <a:spLocks noGrp="1"/>
          </p:cNvSpPr>
          <p:nvPr>
            <p:ph type="title"/>
          </p:nvPr>
        </p:nvSpPr>
        <p:spPr>
          <a:xfrm>
            <a:off x="285742" y="256856"/>
            <a:ext cx="4233861" cy="1330706"/>
          </a:xfrm>
        </p:spPr>
        <p:txBody>
          <a:bodyPr anchor="ctr">
            <a:normAutofit/>
          </a:bodyPr>
          <a:lstStyle/>
          <a:p>
            <a:r>
              <a:rPr lang="en-US" dirty="0">
                <a:solidFill>
                  <a:schemeClr val="bg1"/>
                </a:solidFill>
              </a:rPr>
              <a:t>Nathan A. McCoy</a:t>
            </a:r>
          </a:p>
        </p:txBody>
      </p:sp>
      <p:sp>
        <p:nvSpPr>
          <p:cNvPr id="3" name="Content Placeholder 2">
            <a:extLst>
              <a:ext uri="{FF2B5EF4-FFF2-40B4-BE49-F238E27FC236}">
                <a16:creationId xmlns:a16="http://schemas.microsoft.com/office/drawing/2014/main" id="{2886F256-0A91-43F9-A57E-046D13F8C2E3}"/>
              </a:ext>
            </a:extLst>
          </p:cNvPr>
          <p:cNvSpPr>
            <a:spLocks noGrp="1"/>
          </p:cNvSpPr>
          <p:nvPr>
            <p:ph idx="1"/>
          </p:nvPr>
        </p:nvSpPr>
        <p:spPr>
          <a:xfrm>
            <a:off x="-1" y="1209675"/>
            <a:ext cx="4800649" cy="5791199"/>
          </a:xfrm>
        </p:spPr>
        <p:txBody>
          <a:bodyPr>
            <a:noAutofit/>
          </a:bodyPr>
          <a:lstStyle/>
          <a:p>
            <a:pPr marL="0" indent="0" algn="just">
              <a:lnSpc>
                <a:spcPct val="90000"/>
              </a:lnSpc>
              <a:buNone/>
            </a:pPr>
            <a:endParaRPr lang="en-US" sz="900" b="1" i="0" dirty="0">
              <a:solidFill>
                <a:schemeClr val="bg1"/>
              </a:solidFill>
              <a:effectLst/>
              <a:latin typeface="Raleway"/>
            </a:endParaRPr>
          </a:p>
          <a:p>
            <a:pPr algn="just" rtl="0">
              <a:lnSpc>
                <a:spcPct val="90000"/>
              </a:lnSpc>
            </a:pPr>
            <a:r>
              <a:rPr lang="en-US" sz="900" i="0" dirty="0">
                <a:solidFill>
                  <a:schemeClr val="bg1"/>
                </a:solidFill>
                <a:effectLst/>
                <a:latin typeface="Open Sans" panose="020B0606030504020204" pitchFamily="34" charset="0"/>
              </a:rPr>
              <a:t>Few attorneys can say they have done it all in their area of practice – Nathan A. McCoy can. From defending Fortune 500 companies at one of the nation’s largest and most distinguished management defense firms to practicing with one of Florida’s most well-known “Plaintiffs Firms,” Nathan has gained invaluable experience from every angle of the courtroom. Because he represents both plaintiffs and defendants, Nathan has developed a breadth of legal and business knowledge and a true balanced perspective on legal matters. His diverse experience has given him keen insight into the minds of corporations (both large and small), individuals, and their counsel as they position themselves in legal battles and negotiations.</a:t>
            </a:r>
          </a:p>
          <a:p>
            <a:pPr algn="just" rtl="0">
              <a:lnSpc>
                <a:spcPct val="90000"/>
              </a:lnSpc>
            </a:pPr>
            <a:r>
              <a:rPr lang="en-US" sz="900" i="0" dirty="0">
                <a:solidFill>
                  <a:schemeClr val="bg1"/>
                </a:solidFill>
                <a:effectLst/>
                <a:latin typeface="Open Sans" panose="020B0606030504020204" pitchFamily="34" charset="0"/>
              </a:rPr>
              <a:t>Nathan has parlayed such experience into co-founding and serving as Managing Shareholder of Wilson McCoy, P.A., a law firm dedicated to coaching, counseling, and representing businesses and individuals in employment and business-related matters. Since its inception in 2012, Wilson McCoy, P.A. has been named by and featured as a “Best Law Firm” by U.S. News &amp; World Report from 2013 – the present. As a true “</a:t>
            </a:r>
            <a:r>
              <a:rPr lang="en-US" sz="900" i="0" dirty="0" err="1">
                <a:solidFill>
                  <a:schemeClr val="bg1"/>
                </a:solidFill>
                <a:effectLst/>
                <a:latin typeface="Open Sans" panose="020B0606030504020204" pitchFamily="34" charset="0"/>
              </a:rPr>
              <a:t>lawpreneur</a:t>
            </a:r>
            <a:r>
              <a:rPr lang="en-US" sz="900" i="0" dirty="0">
                <a:solidFill>
                  <a:schemeClr val="bg1"/>
                </a:solidFill>
                <a:effectLst/>
                <a:latin typeface="Open Sans" panose="020B0606030504020204" pitchFamily="34" charset="0"/>
              </a:rPr>
              <a:t>,” Nathan enjoys working with entrepreneurs, startups, and small businesses to ensure complying with the law does not interfere with the creativity needed to succeed in today’s legalistic business environment. He also vigorously advocates the rights of individuals and whistleblowers who have been subjected to discrimination and retaliation in the workplace.</a:t>
            </a:r>
          </a:p>
          <a:p>
            <a:pPr algn="just" rtl="0">
              <a:lnSpc>
                <a:spcPct val="90000"/>
              </a:lnSpc>
            </a:pPr>
            <a:r>
              <a:rPr lang="en-US" sz="900" i="0" dirty="0">
                <a:solidFill>
                  <a:schemeClr val="bg1"/>
                </a:solidFill>
                <a:effectLst/>
                <a:latin typeface="Open Sans" panose="020B0606030504020204" pitchFamily="34" charset="0"/>
              </a:rPr>
              <a:t>Nathan graduated with a Bachelor of Science degree in General Business Administration, magna cum laude, from the University of Central Florida (“UCF”) and obtained his law degree from the University of Tennessee, where he served as Managing Editor of Transactions: The Tennessee Journal of Business Law and was a member of the Board of Editors for the Tennessee Law Review.</a:t>
            </a:r>
          </a:p>
          <a:p>
            <a:pPr algn="just" rtl="0">
              <a:lnSpc>
                <a:spcPct val="90000"/>
              </a:lnSpc>
            </a:pPr>
            <a:r>
              <a:rPr lang="en-US" sz="900" i="0" dirty="0">
                <a:solidFill>
                  <a:schemeClr val="bg1"/>
                </a:solidFill>
                <a:effectLst/>
                <a:latin typeface="Open Sans" panose="020B0606030504020204" pitchFamily="34" charset="0"/>
              </a:rPr>
              <a:t>Nathan has also been publicly heralded as a “Best Lawyer”  in Florida by U.S. News &amp; World Report, a “Best Attorney” in Orlando, and is a contributing author to the best-selling book, “Get in the Game,” a publication offering perspective to aspiring entrepreneurs. Nathan has also served as a guest professor on contracts for UCF, and he often lectures at legal seminars. He is married to his wife of 19 years, a proud father of two, and an endurance obstacle race enthusiast.</a:t>
            </a:r>
          </a:p>
        </p:txBody>
      </p:sp>
      <p:pic>
        <p:nvPicPr>
          <p:cNvPr id="8" name="Content Placeholder 7">
            <a:extLst>
              <a:ext uri="{FF2B5EF4-FFF2-40B4-BE49-F238E27FC236}">
                <a16:creationId xmlns:a16="http://schemas.microsoft.com/office/drawing/2014/main" id="{7C4DDF71-6560-4263-8C1F-7113019ECFA9}"/>
              </a:ext>
            </a:extLst>
          </p:cNvPr>
          <p:cNvPicPr>
            <a:picLocks noChangeAspect="1"/>
          </p:cNvPicPr>
          <p:nvPr/>
        </p:nvPicPr>
        <p:blipFill>
          <a:blip r:embed="rId2"/>
          <a:stretch>
            <a:fillRect/>
          </a:stretch>
        </p:blipFill>
        <p:spPr>
          <a:xfrm>
            <a:off x="6096001" y="2066144"/>
            <a:ext cx="5143500" cy="2713196"/>
          </a:xfrm>
          <a:prstGeom prst="rect">
            <a:avLst/>
          </a:prstGeom>
        </p:spPr>
      </p:pic>
      <p:sp>
        <p:nvSpPr>
          <p:cNvPr id="123" name="Isosceles Triangle 10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4223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Content Placeholder 11" descr="A picture containing table, sitting, pizza, food&#10;&#10;Description automatically generated">
            <a:extLst>
              <a:ext uri="{FF2B5EF4-FFF2-40B4-BE49-F238E27FC236}">
                <a16:creationId xmlns:a16="http://schemas.microsoft.com/office/drawing/2014/main" id="{46312B01-17C4-4D84-A27B-9C18671AC46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103" r="24565" b="-1"/>
          <a:stretch/>
        </p:blipFill>
        <p:spPr>
          <a:xfrm>
            <a:off x="4269854" y="-205484"/>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BFC30844-B819-42BA-8FE5-FCCE415DFD1E}"/>
              </a:ext>
            </a:extLst>
          </p:cNvPr>
          <p:cNvSpPr>
            <a:spLocks noGrp="1"/>
          </p:cNvSpPr>
          <p:nvPr>
            <p:ph type="title"/>
          </p:nvPr>
        </p:nvSpPr>
        <p:spPr>
          <a:xfrm>
            <a:off x="323850" y="438150"/>
            <a:ext cx="4848225" cy="1320800"/>
          </a:xfrm>
        </p:spPr>
        <p:txBody>
          <a:bodyPr vert="horz" lIns="91440" tIns="45720" rIns="91440" bIns="45720" rtlCol="0" anchor="t">
            <a:normAutofit fontScale="90000"/>
          </a:bodyPr>
          <a:lstStyle/>
          <a:p>
            <a:r>
              <a:rPr lang="en-US" sz="3100" dirty="0"/>
              <a:t>18 Months Later… COVID-19 Remains a Threat to Our Labor Market</a:t>
            </a:r>
          </a:p>
        </p:txBody>
      </p:sp>
      <p:sp>
        <p:nvSpPr>
          <p:cNvPr id="6" name="Content Placeholder 5">
            <a:extLst>
              <a:ext uri="{FF2B5EF4-FFF2-40B4-BE49-F238E27FC236}">
                <a16:creationId xmlns:a16="http://schemas.microsoft.com/office/drawing/2014/main" id="{C5F01917-B97F-4A5E-9532-61E288D065C9}"/>
              </a:ext>
            </a:extLst>
          </p:cNvPr>
          <p:cNvSpPr>
            <a:spLocks noGrp="1"/>
          </p:cNvSpPr>
          <p:nvPr>
            <p:ph sz="half" idx="1"/>
          </p:nvPr>
        </p:nvSpPr>
        <p:spPr>
          <a:xfrm>
            <a:off x="677334" y="1808256"/>
            <a:ext cx="3851122" cy="4705559"/>
          </a:xfrm>
        </p:spPr>
        <p:txBody>
          <a:bodyPr vert="horz" lIns="91440" tIns="45720" rIns="91440" bIns="45720" rtlCol="0">
            <a:noAutofit/>
          </a:bodyPr>
          <a:lstStyle/>
          <a:p>
            <a:r>
              <a:rPr lang="en-US" sz="1400" dirty="0">
                <a:latin typeface="+mj-lt"/>
              </a:rPr>
              <a:t>Coronavirus/COVID-19 has and continues to impact nearly every business across the nation.  </a:t>
            </a:r>
          </a:p>
          <a:p>
            <a:r>
              <a:rPr lang="en-US" sz="1400" dirty="0">
                <a:latin typeface="+mj-lt"/>
              </a:rPr>
              <a:t>Bureau of Labor Statistics shows there were 83 unemployed workers for every 100 job openings.</a:t>
            </a:r>
          </a:p>
          <a:p>
            <a:r>
              <a:rPr lang="en-US" sz="1400" dirty="0">
                <a:latin typeface="+mj-lt"/>
              </a:rPr>
              <a:t>To make things worse for employers seeking to fill these vacant positions, millions of Americans are quitting their jobs each month in what has been dubbed the “Great Resignation.”</a:t>
            </a:r>
          </a:p>
          <a:p>
            <a:r>
              <a:rPr lang="en-US" sz="1400" dirty="0">
                <a:latin typeface="+mj-lt"/>
              </a:rPr>
              <a:t>A recent Indeed poll of 750 recruiters, managers and decision-makers from diverse industries across the U.S. indicates 74% of those surveyed believe the Great Resignation is a “real and present” issue, with a significant 41% of employers fearing that resignations will remain unusually high well into the future.</a:t>
            </a:r>
          </a:p>
        </p:txBody>
      </p:sp>
      <p:cxnSp>
        <p:nvCxnSpPr>
          <p:cNvPr id="52" name="Straight Connector 5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09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9BC7D8-19A2-4456-9CEF-67737513A20F}"/>
              </a:ext>
            </a:extLst>
          </p:cNvPr>
          <p:cNvSpPr>
            <a:spLocks noGrp="1"/>
          </p:cNvSpPr>
          <p:nvPr>
            <p:ph type="title"/>
          </p:nvPr>
        </p:nvSpPr>
        <p:spPr>
          <a:xfrm>
            <a:off x="409575" y="609599"/>
            <a:ext cx="4763001" cy="5545667"/>
          </a:xfrm>
        </p:spPr>
        <p:txBody>
          <a:bodyPr anchor="ctr">
            <a:normAutofit/>
          </a:bodyPr>
          <a:lstStyle/>
          <a:p>
            <a:r>
              <a:rPr lang="en-US" dirty="0">
                <a:solidFill>
                  <a:schemeClr val="tx1">
                    <a:lumMod val="85000"/>
                    <a:lumOff val="15000"/>
                  </a:schemeClr>
                </a:solidFill>
              </a:rPr>
              <a:t>Indeed Survey </a:t>
            </a:r>
            <a:br>
              <a:rPr lang="en-US" dirty="0">
                <a:solidFill>
                  <a:schemeClr val="tx1">
                    <a:lumMod val="85000"/>
                    <a:lumOff val="15000"/>
                  </a:schemeClr>
                </a:solidFill>
              </a:rPr>
            </a:br>
            <a:r>
              <a:rPr lang="en-US" dirty="0">
                <a:solidFill>
                  <a:schemeClr val="tx1">
                    <a:lumMod val="85000"/>
                    <a:lumOff val="15000"/>
                  </a:schemeClr>
                </a:solidFill>
              </a:rPr>
              <a:t>Results</a:t>
            </a:r>
          </a:p>
        </p:txBody>
      </p:sp>
      <p:sp>
        <p:nvSpPr>
          <p:cNvPr id="3" name="Content Placeholder 2">
            <a:extLst>
              <a:ext uri="{FF2B5EF4-FFF2-40B4-BE49-F238E27FC236}">
                <a16:creationId xmlns:a16="http://schemas.microsoft.com/office/drawing/2014/main" id="{F7ECB53D-BB0E-4499-A925-E6E0D00C2227}"/>
              </a:ext>
            </a:extLst>
          </p:cNvPr>
          <p:cNvSpPr>
            <a:spLocks noGrp="1"/>
          </p:cNvSpPr>
          <p:nvPr>
            <p:ph idx="1"/>
          </p:nvPr>
        </p:nvSpPr>
        <p:spPr>
          <a:xfrm>
            <a:off x="5856266" y="738553"/>
            <a:ext cx="6206780" cy="6025662"/>
          </a:xfrm>
        </p:spPr>
        <p:txBody>
          <a:bodyPr anchor="ctr">
            <a:normAutofit fontScale="92500" lnSpcReduction="10000"/>
          </a:bodyPr>
          <a:lstStyle/>
          <a:p>
            <a:pPr marL="0" indent="0">
              <a:lnSpc>
                <a:spcPct val="90000"/>
              </a:lnSpc>
              <a:buNone/>
            </a:pPr>
            <a:r>
              <a:rPr lang="en-US" sz="1600" u="sng" dirty="0">
                <a:solidFill>
                  <a:srgbClr val="FFFFFF"/>
                </a:solidFill>
              </a:rPr>
              <a:t>Why are Workers Heading Toward the Exit Door? </a:t>
            </a:r>
          </a:p>
          <a:p>
            <a:pPr marL="0" indent="0">
              <a:lnSpc>
                <a:spcPct val="90000"/>
              </a:lnSpc>
              <a:buNone/>
            </a:pPr>
            <a:r>
              <a:rPr lang="en-US" sz="1600" dirty="0">
                <a:solidFill>
                  <a:srgbClr val="FFFFFF"/>
                </a:solidFill>
              </a:rPr>
              <a:t>The survey found that employers report their workers’ top five priorities are: </a:t>
            </a:r>
          </a:p>
          <a:p>
            <a:pPr>
              <a:lnSpc>
                <a:spcPct val="90000"/>
              </a:lnSpc>
            </a:pPr>
            <a:r>
              <a:rPr lang="en-US" sz="1600" dirty="0">
                <a:solidFill>
                  <a:srgbClr val="FFFFFF"/>
                </a:solidFill>
              </a:rPr>
              <a:t>higher pay (59%)</a:t>
            </a:r>
          </a:p>
          <a:p>
            <a:pPr>
              <a:lnSpc>
                <a:spcPct val="90000"/>
              </a:lnSpc>
            </a:pPr>
            <a:r>
              <a:rPr lang="en-US" sz="1600" dirty="0">
                <a:solidFill>
                  <a:srgbClr val="FFFFFF"/>
                </a:solidFill>
              </a:rPr>
              <a:t>schedule flexibility (58%)</a:t>
            </a:r>
          </a:p>
          <a:p>
            <a:pPr>
              <a:lnSpc>
                <a:spcPct val="90000"/>
              </a:lnSpc>
            </a:pPr>
            <a:r>
              <a:rPr lang="en-US" sz="1600" dirty="0">
                <a:solidFill>
                  <a:srgbClr val="FFFFFF"/>
                </a:solidFill>
              </a:rPr>
              <a:t>better work/life balance (56%)</a:t>
            </a:r>
          </a:p>
          <a:p>
            <a:pPr>
              <a:lnSpc>
                <a:spcPct val="90000"/>
              </a:lnSpc>
            </a:pPr>
            <a:r>
              <a:rPr lang="en-US" sz="1600" dirty="0">
                <a:solidFill>
                  <a:srgbClr val="FFFFFF"/>
                </a:solidFill>
              </a:rPr>
              <a:t>remote work options (54%) and </a:t>
            </a:r>
          </a:p>
          <a:p>
            <a:pPr>
              <a:lnSpc>
                <a:spcPct val="90000"/>
              </a:lnSpc>
            </a:pPr>
            <a:r>
              <a:rPr lang="en-US" sz="1600" dirty="0">
                <a:solidFill>
                  <a:srgbClr val="FFFFFF"/>
                </a:solidFill>
              </a:rPr>
              <a:t>the ability to focus on personal and family responsibilities (50%).</a:t>
            </a:r>
            <a:endParaRPr lang="en-US" dirty="0">
              <a:solidFill>
                <a:srgbClr val="FFFFFF"/>
              </a:solidFill>
            </a:endParaRPr>
          </a:p>
          <a:p>
            <a:pPr marL="0" indent="0">
              <a:lnSpc>
                <a:spcPct val="90000"/>
              </a:lnSpc>
              <a:buNone/>
            </a:pPr>
            <a:endParaRPr lang="en-US" sz="1600" u="sng" dirty="0">
              <a:solidFill>
                <a:srgbClr val="FFFFFF"/>
              </a:solidFill>
            </a:endParaRPr>
          </a:p>
          <a:p>
            <a:pPr marL="0" indent="0">
              <a:lnSpc>
                <a:spcPct val="90000"/>
              </a:lnSpc>
              <a:buNone/>
            </a:pPr>
            <a:r>
              <a:rPr lang="en-US" sz="1600" u="sng" dirty="0">
                <a:solidFill>
                  <a:srgbClr val="FFFFFF"/>
                </a:solidFill>
              </a:rPr>
              <a:t>Other Significant Findings:</a:t>
            </a:r>
          </a:p>
          <a:p>
            <a:pPr>
              <a:lnSpc>
                <a:spcPct val="90000"/>
              </a:lnSpc>
            </a:pPr>
            <a:r>
              <a:rPr lang="en-US" sz="1500" dirty="0">
                <a:solidFill>
                  <a:srgbClr val="FFFFFF"/>
                </a:solidFill>
              </a:rPr>
              <a:t>85% of employers agree that the pandemic has altered beliefs about what constitutes a good job—and the number rises to an eye-opening 96% of respondents in hospitality and tourism. In that sector, 80% of employers have observed a recent uptick in resignations.</a:t>
            </a:r>
          </a:p>
          <a:p>
            <a:pPr>
              <a:lnSpc>
                <a:spcPct val="90000"/>
              </a:lnSpc>
            </a:pPr>
            <a:r>
              <a:rPr lang="en-US" sz="1500" dirty="0">
                <a:solidFill>
                  <a:srgbClr val="FFFFFF"/>
                </a:solidFill>
              </a:rPr>
              <a:t>86% of respondents believe employers need to take action now to reduce further churn.</a:t>
            </a:r>
          </a:p>
          <a:p>
            <a:pPr>
              <a:lnSpc>
                <a:spcPct val="90000"/>
              </a:lnSpc>
            </a:pPr>
            <a:r>
              <a:rPr lang="en-US" sz="1500" dirty="0">
                <a:solidFill>
                  <a:srgbClr val="FFFFFF"/>
                </a:solidFill>
              </a:rPr>
              <a:t>76% say resignations are contagious—once a few employees resign, others typically follow.</a:t>
            </a:r>
          </a:p>
          <a:p>
            <a:pPr>
              <a:lnSpc>
                <a:spcPct val="90000"/>
              </a:lnSpc>
            </a:pPr>
            <a:r>
              <a:rPr lang="en-US" sz="1500" dirty="0">
                <a:solidFill>
                  <a:srgbClr val="FFFFFF"/>
                </a:solidFill>
              </a:rPr>
              <a:t>86% of employers say they should be more worried about resignation now than in past.</a:t>
            </a:r>
          </a:p>
          <a:p>
            <a:pPr>
              <a:lnSpc>
                <a:spcPct val="90000"/>
              </a:lnSpc>
            </a:pPr>
            <a:r>
              <a:rPr lang="en-US" sz="1500" b="1" dirty="0">
                <a:solidFill>
                  <a:srgbClr val="FF0000"/>
                </a:solidFill>
              </a:rPr>
              <a:t>51% percent of those surveyed believe their companies’ handling of the pandemic resulted in later resignations.</a:t>
            </a: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16121845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EF84ECE-9F37-4AA8-9BC5-316B4FF9367B}"/>
              </a:ext>
            </a:extLst>
          </p:cNvPr>
          <p:cNvSpPr>
            <a:spLocks noGrp="1"/>
          </p:cNvSpPr>
          <p:nvPr>
            <p:ph type="title"/>
          </p:nvPr>
        </p:nvSpPr>
        <p:spPr>
          <a:xfrm>
            <a:off x="360945" y="126109"/>
            <a:ext cx="4190995" cy="1375608"/>
          </a:xfrm>
        </p:spPr>
        <p:txBody>
          <a:bodyPr anchor="ctr">
            <a:normAutofit fontScale="90000"/>
          </a:bodyPr>
          <a:lstStyle/>
          <a:p>
            <a:r>
              <a:rPr lang="en-US" sz="3300" dirty="0">
                <a:solidFill>
                  <a:schemeClr val="bg1"/>
                </a:solidFill>
              </a:rPr>
              <a:t>How are You Handling Covid-19 in Light of Mandates?</a:t>
            </a:r>
          </a:p>
        </p:txBody>
      </p:sp>
      <p:sp>
        <p:nvSpPr>
          <p:cNvPr id="3" name="Content Placeholder 2">
            <a:extLst>
              <a:ext uri="{FF2B5EF4-FFF2-40B4-BE49-F238E27FC236}">
                <a16:creationId xmlns:a16="http://schemas.microsoft.com/office/drawing/2014/main" id="{EC13FFE6-5441-4D91-A7FF-62A4262B5AB8}"/>
              </a:ext>
            </a:extLst>
          </p:cNvPr>
          <p:cNvSpPr>
            <a:spLocks noGrp="1"/>
          </p:cNvSpPr>
          <p:nvPr>
            <p:ph idx="1"/>
          </p:nvPr>
        </p:nvSpPr>
        <p:spPr>
          <a:xfrm>
            <a:off x="159821" y="1627827"/>
            <a:ext cx="3783530" cy="6258874"/>
          </a:xfrm>
        </p:spPr>
        <p:txBody>
          <a:bodyPr>
            <a:normAutofit/>
          </a:bodyPr>
          <a:lstStyle/>
          <a:p>
            <a:pPr>
              <a:lnSpc>
                <a:spcPct val="90000"/>
              </a:lnSpc>
            </a:pPr>
            <a:endParaRPr lang="en-US" sz="1500" dirty="0">
              <a:solidFill>
                <a:schemeClr val="bg1"/>
              </a:solidFill>
            </a:endParaRPr>
          </a:p>
          <a:p>
            <a:pPr>
              <a:lnSpc>
                <a:spcPct val="90000"/>
              </a:lnSpc>
            </a:pPr>
            <a:r>
              <a:rPr lang="en-US" sz="1500" dirty="0">
                <a:solidFill>
                  <a:schemeClr val="bg1"/>
                </a:solidFill>
              </a:rPr>
              <a:t>What are the new mandates?</a:t>
            </a:r>
          </a:p>
          <a:p>
            <a:pPr marL="0" indent="0">
              <a:lnSpc>
                <a:spcPct val="90000"/>
              </a:lnSpc>
              <a:buNone/>
            </a:pPr>
            <a:endParaRPr lang="en-US" sz="1500" dirty="0">
              <a:solidFill>
                <a:schemeClr val="bg1"/>
              </a:solidFill>
            </a:endParaRPr>
          </a:p>
          <a:p>
            <a:pPr>
              <a:lnSpc>
                <a:spcPct val="90000"/>
              </a:lnSpc>
            </a:pPr>
            <a:r>
              <a:rPr lang="en-US" sz="1500" dirty="0">
                <a:solidFill>
                  <a:schemeClr val="bg1"/>
                </a:solidFill>
              </a:rPr>
              <a:t>Are your practices in compliance with the recent mandates?</a:t>
            </a:r>
          </a:p>
          <a:p>
            <a:pPr marL="0" indent="0">
              <a:lnSpc>
                <a:spcPct val="90000"/>
              </a:lnSpc>
              <a:buNone/>
            </a:pPr>
            <a:endParaRPr lang="en-US" sz="1500" dirty="0">
              <a:solidFill>
                <a:schemeClr val="bg1"/>
              </a:solidFill>
            </a:endParaRPr>
          </a:p>
          <a:p>
            <a:pPr>
              <a:lnSpc>
                <a:spcPct val="90000"/>
              </a:lnSpc>
            </a:pPr>
            <a:r>
              <a:rPr lang="en-US" sz="1500" dirty="0">
                <a:solidFill>
                  <a:schemeClr val="bg1"/>
                </a:solidFill>
              </a:rPr>
              <a:t>Can I mandate vaccines if I have less than 100 employees?</a:t>
            </a:r>
          </a:p>
          <a:p>
            <a:pPr marL="0" indent="0">
              <a:lnSpc>
                <a:spcPct val="90000"/>
              </a:lnSpc>
              <a:buNone/>
            </a:pPr>
            <a:endParaRPr lang="en-US" sz="1500" dirty="0">
              <a:solidFill>
                <a:schemeClr val="bg1"/>
              </a:solidFill>
            </a:endParaRPr>
          </a:p>
          <a:p>
            <a:pPr>
              <a:lnSpc>
                <a:spcPct val="90000"/>
              </a:lnSpc>
            </a:pPr>
            <a:r>
              <a:rPr lang="en-US" sz="1500" dirty="0">
                <a:solidFill>
                  <a:schemeClr val="bg1"/>
                </a:solidFill>
              </a:rPr>
              <a:t>How will mandates impact hiring and retention?</a:t>
            </a:r>
          </a:p>
          <a:p>
            <a:pPr marL="0" indent="0">
              <a:lnSpc>
                <a:spcPct val="90000"/>
              </a:lnSpc>
              <a:buNone/>
            </a:pPr>
            <a:endParaRPr lang="en-US" sz="900" dirty="0">
              <a:solidFill>
                <a:schemeClr val="bg1"/>
              </a:solidFill>
            </a:endParaRPr>
          </a:p>
        </p:txBody>
      </p:sp>
      <p:pic>
        <p:nvPicPr>
          <p:cNvPr id="7" name="Graphic 6" descr="Presentation with Checklist">
            <a:extLst>
              <a:ext uri="{FF2B5EF4-FFF2-40B4-BE49-F238E27FC236}">
                <a16:creationId xmlns:a16="http://schemas.microsoft.com/office/drawing/2014/main" id="{973D3CDC-C5D4-427F-8AFB-2F088B8B0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1073874"/>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33229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3079-283D-4784-904D-4BE9B7B81CAD}"/>
              </a:ext>
            </a:extLst>
          </p:cNvPr>
          <p:cNvSpPr>
            <a:spLocks noGrp="1"/>
          </p:cNvSpPr>
          <p:nvPr>
            <p:ph type="title"/>
          </p:nvPr>
        </p:nvSpPr>
        <p:spPr/>
        <p:txBody>
          <a:bodyPr/>
          <a:lstStyle/>
          <a:p>
            <a:r>
              <a:rPr lang="en-US" dirty="0"/>
              <a:t>New Mandate: “Path Out of the Pandemic” (POP)</a:t>
            </a:r>
          </a:p>
        </p:txBody>
      </p:sp>
      <p:sp>
        <p:nvSpPr>
          <p:cNvPr id="3" name="Content Placeholder 2">
            <a:extLst>
              <a:ext uri="{FF2B5EF4-FFF2-40B4-BE49-F238E27FC236}">
                <a16:creationId xmlns:a16="http://schemas.microsoft.com/office/drawing/2014/main" id="{F59BA0D7-0BD2-4CF3-9C62-B094AC97580A}"/>
              </a:ext>
            </a:extLst>
          </p:cNvPr>
          <p:cNvSpPr>
            <a:spLocks noGrp="1"/>
          </p:cNvSpPr>
          <p:nvPr>
            <p:ph idx="1"/>
          </p:nvPr>
        </p:nvSpPr>
        <p:spPr/>
        <p:txBody>
          <a:bodyPr/>
          <a:lstStyle/>
          <a:p>
            <a:r>
              <a:rPr lang="en-US" dirty="0"/>
              <a:t>COVID-19 action plan is big on concept but thin on details pending yet-to-be-issued regulations.</a:t>
            </a:r>
          </a:p>
          <a:p>
            <a:r>
              <a:rPr lang="en-US" dirty="0"/>
              <a:t>Generally, POP applies to large employers (100 or more employees), federal contractors, and healthcare organizations</a:t>
            </a:r>
          </a:p>
          <a:p>
            <a:r>
              <a:rPr lang="en-US" dirty="0"/>
              <a:t>Announced intent is to:</a:t>
            </a:r>
          </a:p>
          <a:p>
            <a:pPr lvl="1"/>
            <a:r>
              <a:rPr lang="en-US" dirty="0"/>
              <a:t>Vaccinate the unvaccinated</a:t>
            </a:r>
          </a:p>
          <a:p>
            <a:pPr lvl="1"/>
            <a:r>
              <a:rPr lang="en-US" dirty="0"/>
              <a:t>Further protect the vaccinated</a:t>
            </a:r>
          </a:p>
          <a:p>
            <a:pPr lvl="1"/>
            <a:r>
              <a:rPr lang="en-US" dirty="0"/>
              <a:t>Keep schools safely open</a:t>
            </a:r>
          </a:p>
          <a:p>
            <a:pPr lvl="1"/>
            <a:r>
              <a:rPr lang="en-US" dirty="0"/>
              <a:t>Protect our economic recovery</a:t>
            </a:r>
          </a:p>
          <a:p>
            <a:pPr lvl="1"/>
            <a:r>
              <a:rPr lang="en-US" dirty="0"/>
              <a:t>Improve care for those with Covid-19</a:t>
            </a:r>
          </a:p>
          <a:p>
            <a:pPr marL="457200" lvl="1" indent="0">
              <a:buNone/>
            </a:pPr>
            <a:endParaRPr lang="en-US" dirty="0"/>
          </a:p>
        </p:txBody>
      </p:sp>
    </p:spTree>
    <p:extLst>
      <p:ext uri="{BB962C8B-B14F-4D97-AF65-F5344CB8AC3E}">
        <p14:creationId xmlns:p14="http://schemas.microsoft.com/office/powerpoint/2010/main" val="79721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7364-42C0-4157-BBD7-7A48D31167D9}"/>
              </a:ext>
            </a:extLst>
          </p:cNvPr>
          <p:cNvSpPr>
            <a:spLocks noGrp="1"/>
          </p:cNvSpPr>
          <p:nvPr>
            <p:ph type="title"/>
          </p:nvPr>
        </p:nvSpPr>
        <p:spPr>
          <a:xfrm>
            <a:off x="677334" y="609600"/>
            <a:ext cx="8596668" cy="771525"/>
          </a:xfrm>
        </p:spPr>
        <p:txBody>
          <a:bodyPr/>
          <a:lstStyle/>
          <a:p>
            <a:r>
              <a:rPr lang="en-US" dirty="0"/>
              <a:t>POP (continued)</a:t>
            </a:r>
          </a:p>
        </p:txBody>
      </p:sp>
      <p:sp>
        <p:nvSpPr>
          <p:cNvPr id="3" name="Content Placeholder 2">
            <a:extLst>
              <a:ext uri="{FF2B5EF4-FFF2-40B4-BE49-F238E27FC236}">
                <a16:creationId xmlns:a16="http://schemas.microsoft.com/office/drawing/2014/main" id="{CE2445B2-A42F-450F-A804-7FFC79F603D8}"/>
              </a:ext>
            </a:extLst>
          </p:cNvPr>
          <p:cNvSpPr>
            <a:spLocks noGrp="1"/>
          </p:cNvSpPr>
          <p:nvPr>
            <p:ph idx="1"/>
          </p:nvPr>
        </p:nvSpPr>
        <p:spPr>
          <a:xfrm>
            <a:off x="677334" y="1381125"/>
            <a:ext cx="8596668" cy="4660237"/>
          </a:xfrm>
        </p:spPr>
        <p:txBody>
          <a:bodyPr/>
          <a:lstStyle/>
          <a:p>
            <a:r>
              <a:rPr lang="en-US" dirty="0"/>
              <a:t>Employers with 100 Employees</a:t>
            </a:r>
          </a:p>
          <a:p>
            <a:pPr lvl="1"/>
            <a:r>
              <a:rPr lang="en-US" dirty="0" err="1"/>
              <a:t>Vaxx</a:t>
            </a:r>
            <a:r>
              <a:rPr lang="en-US" dirty="0"/>
              <a:t> or Test</a:t>
            </a:r>
          </a:p>
          <a:p>
            <a:pPr lvl="2"/>
            <a:r>
              <a:rPr lang="en-US" dirty="0"/>
              <a:t>Covered employees must be full vaccinated; or</a:t>
            </a:r>
          </a:p>
          <a:p>
            <a:pPr lvl="2"/>
            <a:r>
              <a:rPr lang="en-US" dirty="0"/>
              <a:t>Produce a negative test result on at least a weekly basis before coming to work</a:t>
            </a:r>
          </a:p>
          <a:p>
            <a:pPr lvl="1"/>
            <a:r>
              <a:rPr lang="en-US" dirty="0"/>
              <a:t>Type of Test </a:t>
            </a:r>
          </a:p>
          <a:p>
            <a:pPr lvl="2"/>
            <a:r>
              <a:rPr lang="en-US" dirty="0"/>
              <a:t>Antigen, PCR, rapid, </a:t>
            </a:r>
            <a:r>
              <a:rPr lang="en-US" dirty="0" err="1"/>
              <a:t>etc</a:t>
            </a:r>
            <a:r>
              <a:rPr lang="en-US" dirty="0"/>
              <a:t>? Unspecified.</a:t>
            </a:r>
          </a:p>
          <a:p>
            <a:pPr lvl="1"/>
            <a:r>
              <a:rPr lang="en-US" dirty="0"/>
              <a:t>Method and Type of Documentation</a:t>
            </a:r>
          </a:p>
          <a:p>
            <a:pPr lvl="2"/>
            <a:r>
              <a:rPr lang="en-US" dirty="0"/>
              <a:t>Unspecified</a:t>
            </a:r>
          </a:p>
          <a:p>
            <a:pPr lvl="1"/>
            <a:r>
              <a:rPr lang="en-US" dirty="0"/>
              <a:t>Employer must provide paid time off (PTO)</a:t>
            </a:r>
          </a:p>
          <a:p>
            <a:pPr lvl="2"/>
            <a:r>
              <a:rPr lang="en-US" dirty="0"/>
              <a:t>Time off to get vaccinated.</a:t>
            </a:r>
          </a:p>
          <a:p>
            <a:pPr lvl="2"/>
            <a:r>
              <a:rPr lang="en-US" dirty="0"/>
              <a:t>Time off to “recover” from vaccination. </a:t>
            </a:r>
          </a:p>
          <a:p>
            <a:pPr lvl="2"/>
            <a:r>
              <a:rPr lang="en-US" dirty="0"/>
              <a:t>Can employers require employees to use existing PTO? Unspecified.</a:t>
            </a:r>
          </a:p>
          <a:p>
            <a:pPr lvl="2"/>
            <a:r>
              <a:rPr lang="en-US" dirty="0"/>
              <a:t>Maximum and minimum time off? Unspecified.</a:t>
            </a:r>
          </a:p>
          <a:p>
            <a:pPr lvl="2"/>
            <a:endParaRPr lang="en-US" dirty="0"/>
          </a:p>
          <a:p>
            <a:pPr lvl="2"/>
            <a:endParaRPr lang="en-US" dirty="0"/>
          </a:p>
        </p:txBody>
      </p:sp>
    </p:spTree>
    <p:extLst>
      <p:ext uri="{BB962C8B-B14F-4D97-AF65-F5344CB8AC3E}">
        <p14:creationId xmlns:p14="http://schemas.microsoft.com/office/powerpoint/2010/main" val="1609847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143</TotalTime>
  <Words>2629</Words>
  <Application>Microsoft Office PowerPoint</Application>
  <PresentationFormat>Widescreen</PresentationFormat>
  <Paragraphs>141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ff-dagny-web-pro</vt:lpstr>
      <vt:lpstr>Gotham A</vt:lpstr>
      <vt:lpstr>Open Sans</vt:lpstr>
      <vt:lpstr>Raleway</vt:lpstr>
      <vt:lpstr>Trebuchet MS</vt:lpstr>
      <vt:lpstr>Wingdings 3</vt:lpstr>
      <vt:lpstr>Facet</vt:lpstr>
      <vt:lpstr>Fringe Benefit Plans, Inc. </vt:lpstr>
      <vt:lpstr>Hosted by:  Tina Craft </vt:lpstr>
      <vt:lpstr>Legal Update Experience</vt:lpstr>
      <vt:lpstr>Nathan A. McCoy</vt:lpstr>
      <vt:lpstr>18 Months Later… COVID-19 Remains a Threat to Our Labor Market</vt:lpstr>
      <vt:lpstr>Indeed Survey  Results</vt:lpstr>
      <vt:lpstr>How are You Handling Covid-19 in Light of Mandates?</vt:lpstr>
      <vt:lpstr>New Mandate: “Path Out of the Pandemic” (POP)</vt:lpstr>
      <vt:lpstr>POP (continued)</vt:lpstr>
      <vt:lpstr>POP FAQs</vt:lpstr>
      <vt:lpstr>POP FAQs (continued)</vt:lpstr>
      <vt:lpstr>POP FAQs (continued)</vt:lpstr>
      <vt:lpstr>Can Employers with less than 100 Employees Force Employees to Receive a COVID-19 Vaccine?</vt:lpstr>
      <vt:lpstr>How are Employees Reacting to Mandates and Denial of Accommodations?</vt:lpstr>
      <vt:lpstr>What can you do? </vt:lpstr>
      <vt:lpstr>Hiring/Retention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Fringe Benefit Plans, Inc.</dc:title>
  <dc:creator>Nathan McCoy</dc:creator>
  <cp:lastModifiedBy>Nathan McCoy</cp:lastModifiedBy>
  <cp:revision>12</cp:revision>
  <cp:lastPrinted>2021-09-28T13:04:35Z</cp:lastPrinted>
  <dcterms:created xsi:type="dcterms:W3CDTF">2020-11-30T11:42:19Z</dcterms:created>
  <dcterms:modified xsi:type="dcterms:W3CDTF">2021-09-28T13:04:44Z</dcterms:modified>
</cp:coreProperties>
</file>